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7"/>
  </p:notesMasterIdLst>
  <p:handoutMasterIdLst>
    <p:handoutMasterId r:id="rId28"/>
  </p:handoutMasterIdLst>
  <p:sldIdLst>
    <p:sldId id="265" r:id="rId2"/>
    <p:sldId id="257" r:id="rId3"/>
    <p:sldId id="258" r:id="rId4"/>
    <p:sldId id="259" r:id="rId5"/>
    <p:sldId id="261" r:id="rId6"/>
    <p:sldId id="262" r:id="rId7"/>
    <p:sldId id="263" r:id="rId8"/>
    <p:sldId id="266" r:id="rId9"/>
    <p:sldId id="267" r:id="rId10"/>
    <p:sldId id="273" r:id="rId11"/>
    <p:sldId id="274" r:id="rId12"/>
    <p:sldId id="275" r:id="rId13"/>
    <p:sldId id="276" r:id="rId14"/>
    <p:sldId id="277" r:id="rId15"/>
    <p:sldId id="278" r:id="rId16"/>
    <p:sldId id="279" r:id="rId17"/>
    <p:sldId id="269" r:id="rId18"/>
    <p:sldId id="270" r:id="rId19"/>
    <p:sldId id="271" r:id="rId20"/>
    <p:sldId id="280" r:id="rId21"/>
    <p:sldId id="281" r:id="rId22"/>
    <p:sldId id="282" r:id="rId23"/>
    <p:sldId id="283" r:id="rId24"/>
    <p:sldId id="284" r:id="rId25"/>
    <p:sldId id="272"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0000CC"/>
    <a:srgbClr val="0033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70" autoAdjust="0"/>
    <p:restoredTop sz="94667" autoAdjust="0"/>
  </p:normalViewPr>
  <p:slideViewPr>
    <p:cSldViewPr>
      <p:cViewPr varScale="1">
        <p:scale>
          <a:sx n="79" d="100"/>
          <a:sy n="79" d="100"/>
        </p:scale>
        <p:origin x="-6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633C5AE-1264-407F-A406-0024D6D5225C}" type="datetimeFigureOut">
              <a:rPr lang="en-US"/>
              <a:pPr>
                <a:defRPr/>
              </a:pPr>
              <a:t>4/3/2012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B723EA67-B768-45E4-B620-D6FB6CF7327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8CCEA6-AC17-498A-BF2A-334D4E7D4385}" type="datetimeFigureOut">
              <a:rPr lang="id-ID" smtClean="0"/>
              <a:pPr/>
              <a:t>03/04/2012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2AC4B9-380A-4EDA-BC61-4F183A9F9C19}"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a:t>
            </a:fld>
            <a:endParaRPr lang="id-ID"/>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25</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3</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4</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5</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6</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fld id="{AB2AC4B9-380A-4EDA-BC61-4F183A9F9C19}" type="slidenum">
              <a:rPr lang="id-ID" smtClean="0"/>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D1907FBE-687F-4F24-83C7-32A5F2D3BAD4}" type="datetimeFigureOut">
              <a:rPr lang="en-US" smtClean="0"/>
              <a:pPr>
                <a:defRPr/>
              </a:pPr>
              <a:t>4/3/2012</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0436260F-037E-4E48-85C5-A6F22BA77DE8}"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BCDC660-7421-43C0-AAC4-9B4ACBB04254}" type="datetimeFigureOut">
              <a:rPr lang="en-US" smtClean="0"/>
              <a:pPr>
                <a:defRPr/>
              </a:pPr>
              <a:t>4/3/2012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1780CE-026B-488F-A79C-F724A7CF8C7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9F95A166-865F-43C9-A7A7-F517F0A310E1}" type="datetimeFigureOut">
              <a:rPr lang="en-US" smtClean="0"/>
              <a:pPr>
                <a:defRPr/>
              </a:pPr>
              <a:t>4/3/2012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1C7964-C97A-4A4F-A9B1-863954B0BB88}"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5373696-69B2-483E-B5EF-AE12DB6C0F30}" type="datetimeFigureOut">
              <a:rPr lang="en-US" smtClean="0"/>
              <a:pPr>
                <a:defRPr/>
              </a:pPr>
              <a:t>4/3/2012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F32C7B3-2856-47C7-9B7E-2FAF9950115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9A18B11-06B2-4A55-9F8B-93C9E0D0973E}" type="datetimeFigureOut">
              <a:rPr lang="en-US" smtClean="0"/>
              <a:pPr>
                <a:defRPr/>
              </a:pPr>
              <a:t>4/3/2012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9AD01EE4-D77A-4EF9-BC9A-F145A3EA076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6D32019-B858-4814-B0CB-1C9ECB6D4053}" type="datetimeFigureOut">
              <a:rPr lang="en-US" smtClean="0"/>
              <a:pPr>
                <a:defRPr/>
              </a:pPr>
              <a:t>4/3/2012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01D4E5C-6D07-4DCE-BB38-8CC9C4D8FB65}"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9CE24A53-587F-4F61-BC50-5E496D29FD79}" type="datetimeFigureOut">
              <a:rPr lang="en-US" smtClean="0"/>
              <a:pPr>
                <a:defRPr/>
              </a:pPr>
              <a:t>4/3/2012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85C9D6E-EDC7-41CF-A5F5-8038C013B18F}"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30200DA3-1924-4522-8DE9-D748BC704084}" type="datetimeFigureOut">
              <a:rPr lang="en-US" smtClean="0"/>
              <a:pPr>
                <a:defRPr/>
              </a:pPr>
              <a:t>4/3/2012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E68E91C-8299-4775-BA5F-6D69DBD9647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1F92D6F-45E6-4034-8B2F-0FDB8AF3740D}" type="datetimeFigureOut">
              <a:rPr lang="en-US" smtClean="0"/>
              <a:pPr>
                <a:defRPr/>
              </a:pPr>
              <a:t>4/3/2012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65460D50-0779-4B56-86A0-7576EFB0D6D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06385317-39D8-44D4-A9DF-436A554579FF}" type="datetimeFigureOut">
              <a:rPr lang="en-US" smtClean="0"/>
              <a:pPr>
                <a:defRPr/>
              </a:pPr>
              <a:t>4/3/2012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95D4461-46F3-4278-A4FC-25A7069FC907}"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CF9F7F8-B526-406F-A765-C6FE097E2C2B}" type="datetimeFigureOut">
              <a:rPr lang="en-US" smtClean="0"/>
              <a:pPr>
                <a:defRPr/>
              </a:pPr>
              <a:t>4/3/2012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93680-2B93-4590-80BA-0E766CAE543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BE25B268-4C17-41EC-B3AD-71419B5A3BF5}" type="datetimeFigureOut">
              <a:rPr lang="en-US" smtClean="0"/>
              <a:pPr>
                <a:defRPr/>
              </a:pPr>
              <a:t>4/3/2012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A8EFA098-68C6-4E7A-A67A-F6BE97BE0801}"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0" y="5486400"/>
            <a:ext cx="9144000" cy="457200"/>
          </a:xfrm>
          <a:prstGeom prst="rect">
            <a:avLst/>
          </a:prstGeom>
          <a:noFill/>
          <a:ln w="9525">
            <a:noFill/>
            <a:miter lim="800000"/>
            <a:headEnd/>
            <a:tailEnd/>
          </a:ln>
        </p:spPr>
        <p:txBody>
          <a:bodyPr>
            <a:spAutoFit/>
          </a:bodyPr>
          <a:lstStyle/>
          <a:p>
            <a:pPr algn="r" eaLnBrk="1" hangingPunct="1"/>
            <a:r>
              <a:rPr lang="en-US" sz="2400" dirty="0">
                <a:solidFill>
                  <a:srgbClr val="003300"/>
                </a:solidFill>
                <a:latin typeface="Calibri" pitchFamily="34" charset="0"/>
                <a:cs typeface="Arial" charset="0"/>
              </a:rPr>
              <a:t>VALUASI EKONOMI SUMBERDAYA ALAM DAN LINGKUNGAN (ESL 434) </a:t>
            </a:r>
          </a:p>
        </p:txBody>
      </p:sp>
      <p:sp>
        <p:nvSpPr>
          <p:cNvPr id="28675" name="TextBox 5"/>
          <p:cNvSpPr txBox="1">
            <a:spLocks noChangeArrowheads="1"/>
          </p:cNvSpPr>
          <p:nvPr/>
        </p:nvSpPr>
        <p:spPr bwMode="auto">
          <a:xfrm>
            <a:off x="762000" y="381000"/>
            <a:ext cx="8077200" cy="1739900"/>
          </a:xfrm>
          <a:prstGeom prst="rect">
            <a:avLst/>
          </a:prstGeom>
          <a:noFill/>
          <a:ln w="9525">
            <a:noFill/>
            <a:miter lim="800000"/>
            <a:headEnd/>
            <a:tailEnd/>
          </a:ln>
        </p:spPr>
        <p:txBody>
          <a:bodyPr>
            <a:spAutoFit/>
          </a:bodyPr>
          <a:lstStyle/>
          <a:p>
            <a:pPr algn="ctr" eaLnBrk="1" hangingPunct="1">
              <a:defRPr/>
            </a:pPr>
            <a:r>
              <a:rPr lang="en-US" sz="3600">
                <a:solidFill>
                  <a:srgbClr val="003300"/>
                </a:solidFill>
                <a:effectLst>
                  <a:outerShdw blurRad="38100" dist="38100" dir="2700000" algn="tl">
                    <a:srgbClr val="000000"/>
                  </a:outerShdw>
                </a:effectLst>
                <a:latin typeface="Bodoni MT Black" pitchFamily="18" charset="0"/>
                <a:cs typeface="Arial" charset="0"/>
              </a:rPr>
              <a:t>PERSPEKTIF FILOSOFIS VALUASI EKONOMI DAN KONSEP NILAI SDAL</a:t>
            </a:r>
          </a:p>
        </p:txBody>
      </p:sp>
      <p:sp>
        <p:nvSpPr>
          <p:cNvPr id="3076" name="TextBox 6"/>
          <p:cNvSpPr txBox="1">
            <a:spLocks noChangeArrowheads="1"/>
          </p:cNvSpPr>
          <p:nvPr/>
        </p:nvSpPr>
        <p:spPr bwMode="auto">
          <a:xfrm>
            <a:off x="990600" y="5943600"/>
            <a:ext cx="7239000" cy="701675"/>
          </a:xfrm>
          <a:prstGeom prst="rect">
            <a:avLst/>
          </a:prstGeom>
          <a:noFill/>
          <a:ln w="9525">
            <a:noFill/>
            <a:miter lim="800000"/>
            <a:headEnd/>
            <a:tailEnd/>
          </a:ln>
        </p:spPr>
        <p:txBody>
          <a:bodyPr>
            <a:spAutoFit/>
          </a:bodyPr>
          <a:lstStyle/>
          <a:p>
            <a:pPr algn="ctr" eaLnBrk="1" hangingPunct="1"/>
            <a:r>
              <a:rPr lang="en-US" sz="2000" b="1" dirty="0">
                <a:solidFill>
                  <a:srgbClr val="003300"/>
                </a:solidFill>
                <a:latin typeface="Calibri" pitchFamily="34" charset="0"/>
                <a:cs typeface="Arial" charset="0"/>
              </a:rPr>
              <a:t>DEPARTEMEN EKONOMI SUMBERDAYA DAN LINGKUNGAN</a:t>
            </a:r>
          </a:p>
          <a:p>
            <a:pPr algn="ctr" eaLnBrk="1" hangingPunct="1"/>
            <a:r>
              <a:rPr lang="en-US" sz="2000" b="1" dirty="0">
                <a:solidFill>
                  <a:srgbClr val="003300"/>
                </a:solidFill>
                <a:latin typeface="Calibri" pitchFamily="34" charset="0"/>
                <a:cs typeface="Arial" charset="0"/>
              </a:rPr>
              <a:t>PERTEMUAN - </a:t>
            </a:r>
            <a:r>
              <a:rPr lang="id-ID" sz="2000" b="1" dirty="0" smtClean="0">
                <a:solidFill>
                  <a:srgbClr val="003300"/>
                </a:solidFill>
                <a:latin typeface="Calibri" pitchFamily="34" charset="0"/>
                <a:cs typeface="Arial" charset="0"/>
              </a:rPr>
              <a:t>2</a:t>
            </a:r>
            <a:endParaRPr lang="en-US" sz="2000" b="1" dirty="0">
              <a:solidFill>
                <a:srgbClr val="003300"/>
              </a:solidFill>
              <a:latin typeface="Calibri" pitchFamily="34" charset="0"/>
              <a:cs typeface="Arial" charset="0"/>
            </a:endParaRPr>
          </a:p>
        </p:txBody>
      </p:sp>
      <p:grpSp>
        <p:nvGrpSpPr>
          <p:cNvPr id="3077" name="Group 4"/>
          <p:cNvGrpSpPr>
            <a:grpSpLocks/>
          </p:cNvGrpSpPr>
          <p:nvPr/>
        </p:nvGrpSpPr>
        <p:grpSpPr bwMode="auto">
          <a:xfrm>
            <a:off x="3810000" y="3200400"/>
            <a:ext cx="1752600" cy="1152525"/>
            <a:chOff x="2445" y="3012"/>
            <a:chExt cx="873" cy="870"/>
          </a:xfrm>
        </p:grpSpPr>
        <p:pic>
          <p:nvPicPr>
            <p:cNvPr id="3078" name="Picture 5" descr="Logo ipb animasi"/>
            <p:cNvPicPr>
              <a:picLocks noChangeAspect="1" noChangeArrowheads="1" noCrop="1"/>
            </p:cNvPicPr>
            <p:nvPr/>
          </p:nvPicPr>
          <p:blipFill>
            <a:blip r:embed="rId3" cstate="print"/>
            <a:srcRect/>
            <a:stretch>
              <a:fillRect/>
            </a:stretch>
          </p:blipFill>
          <p:spPr bwMode="auto">
            <a:xfrm>
              <a:off x="2608" y="3168"/>
              <a:ext cx="576" cy="592"/>
            </a:xfrm>
            <a:prstGeom prst="rect">
              <a:avLst/>
            </a:prstGeom>
            <a:noFill/>
            <a:ln w="9525">
              <a:noFill/>
              <a:miter lim="800000"/>
              <a:headEnd/>
              <a:tailEnd/>
            </a:ln>
          </p:spPr>
        </p:pic>
        <p:sp>
          <p:nvSpPr>
            <p:cNvPr id="3079" name="AutoShape 6"/>
            <p:cNvSpPr>
              <a:spLocks noChangeArrowheads="1"/>
            </p:cNvSpPr>
            <p:nvPr/>
          </p:nvSpPr>
          <p:spPr bwMode="auto">
            <a:xfrm>
              <a:off x="2445" y="3012"/>
              <a:ext cx="873" cy="870"/>
            </a:xfrm>
            <a:custGeom>
              <a:avLst/>
              <a:gdLst>
                <a:gd name="T0" fmla="*/ 1 w 21600"/>
                <a:gd name="T1" fmla="*/ 0 h 21600"/>
                <a:gd name="T2" fmla="*/ 0 w 21600"/>
                <a:gd name="T3" fmla="*/ 0 h 21600"/>
                <a:gd name="T4" fmla="*/ 0 w 21600"/>
                <a:gd name="T5" fmla="*/ 1 h 21600"/>
                <a:gd name="T6" fmla="*/ 0 w 21600"/>
                <a:gd name="T7" fmla="*/ 1 h 21600"/>
                <a:gd name="T8" fmla="*/ 1 w 21600"/>
                <a:gd name="T9" fmla="*/ 1 h 21600"/>
                <a:gd name="T10" fmla="*/ 1 w 21600"/>
                <a:gd name="T11" fmla="*/ 1 h 21600"/>
                <a:gd name="T12" fmla="*/ 1 w 21600"/>
                <a:gd name="T13" fmla="*/ 1 h 21600"/>
                <a:gd name="T14" fmla="*/ 1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pPr eaLnBrk="1" hangingPunct="1"/>
              <a:endParaRPr lang="de-DE">
                <a:latin typeface="Arial" charset="0"/>
                <a:cs typeface="Arial"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676400" y="304800"/>
            <a:ext cx="7010400" cy="1143000"/>
          </a:xfrm>
        </p:spPr>
        <p:txBody>
          <a:bodyPr/>
          <a:lstStyle/>
          <a:p>
            <a:pPr algn="ctr" eaLnBrk="1" hangingPunct="1">
              <a:defRPr/>
            </a:pPr>
            <a:r>
              <a:rPr lang="en-US" sz="3200" b="1" smtClean="0">
                <a:solidFill>
                  <a:schemeClr val="bg1"/>
                </a:solidFill>
                <a:effectLst>
                  <a:outerShdw blurRad="38100" dist="38100" dir="2700000" algn="tl">
                    <a:srgbClr val="000000"/>
                  </a:outerShdw>
                </a:effectLst>
              </a:rPr>
              <a:t>PENILAIAN BARANG DAN JASA LINGKUNGAN (1)</a:t>
            </a:r>
          </a:p>
        </p:txBody>
      </p:sp>
      <p:sp>
        <p:nvSpPr>
          <p:cNvPr id="5123" name="Rectangle 3"/>
          <p:cNvSpPr>
            <a:spLocks noGrp="1" noChangeArrowheads="1"/>
          </p:cNvSpPr>
          <p:nvPr>
            <p:ph idx="1"/>
          </p:nvPr>
        </p:nvSpPr>
        <p:spPr>
          <a:xfrm>
            <a:off x="0" y="1981200"/>
            <a:ext cx="9144000" cy="4876800"/>
          </a:xfrm>
        </p:spPr>
        <p:txBody>
          <a:bodyPr/>
          <a:lstStyle/>
          <a:p>
            <a:pPr algn="just" eaLnBrk="1" hangingPunct="1">
              <a:buFont typeface="Wingdings" pitchFamily="2" charset="2"/>
              <a:buNone/>
              <a:defRPr/>
            </a:pPr>
            <a:r>
              <a:rPr lang="en-US" sz="2400" dirty="0" smtClean="0">
                <a:solidFill>
                  <a:schemeClr val="bg1"/>
                </a:solidFill>
              </a:rPr>
              <a:t>	</a:t>
            </a:r>
            <a:r>
              <a:rPr lang="en-US" sz="2400" dirty="0" err="1" smtClean="0">
                <a:solidFill>
                  <a:schemeClr val="bg1"/>
                </a:solidFill>
              </a:rPr>
              <a:t>Dalam</a:t>
            </a:r>
            <a:r>
              <a:rPr lang="en-US" sz="2400" dirty="0" smtClean="0">
                <a:solidFill>
                  <a:schemeClr val="bg1"/>
                </a:solidFill>
              </a:rPr>
              <a:t> </a:t>
            </a:r>
            <a:r>
              <a:rPr lang="en-US" sz="2400" dirty="0" err="1" smtClean="0">
                <a:solidFill>
                  <a:schemeClr val="bg1"/>
                </a:solidFill>
              </a:rPr>
              <a:t>mempelajari</a:t>
            </a:r>
            <a:r>
              <a:rPr lang="en-US" sz="2400" dirty="0" smtClean="0">
                <a:solidFill>
                  <a:schemeClr val="bg1"/>
                </a:solidFill>
              </a:rPr>
              <a:t> </a:t>
            </a:r>
            <a:r>
              <a:rPr lang="en-US" sz="2400" dirty="0" err="1" smtClean="0">
                <a:solidFill>
                  <a:schemeClr val="bg1"/>
                </a:solidFill>
              </a:rPr>
              <a:t>penilaian</a:t>
            </a:r>
            <a:r>
              <a:rPr lang="en-US" sz="2400" dirty="0" smtClean="0">
                <a:solidFill>
                  <a:schemeClr val="bg1"/>
                </a:solidFill>
              </a:rPr>
              <a:t> </a:t>
            </a:r>
            <a:r>
              <a:rPr lang="en-US" sz="2400" dirty="0" err="1" smtClean="0">
                <a:solidFill>
                  <a:schemeClr val="bg1"/>
                </a:solidFill>
              </a:rPr>
              <a:t>ekonomi</a:t>
            </a:r>
            <a:r>
              <a:rPr lang="en-US" sz="2400" dirty="0" smtClean="0">
                <a:solidFill>
                  <a:schemeClr val="bg1"/>
                </a:solidFill>
              </a:rPr>
              <a:t> </a:t>
            </a:r>
            <a:r>
              <a:rPr lang="en-US" sz="2400" dirty="0" err="1" smtClean="0">
                <a:solidFill>
                  <a:schemeClr val="bg1"/>
                </a:solidFill>
              </a:rPr>
              <a:t>sumberdaya</a:t>
            </a:r>
            <a:r>
              <a:rPr lang="en-US" sz="2400" dirty="0" smtClean="0">
                <a:solidFill>
                  <a:schemeClr val="bg1"/>
                </a:solidFill>
              </a:rPr>
              <a:t> </a:t>
            </a:r>
            <a:r>
              <a:rPr lang="en-US" sz="2400" dirty="0" err="1" smtClean="0">
                <a:solidFill>
                  <a:schemeClr val="bg1"/>
                </a:solidFill>
              </a:rPr>
              <a:t>alam</a:t>
            </a:r>
            <a:r>
              <a:rPr lang="en-US" sz="2400" dirty="0" smtClean="0">
                <a:solidFill>
                  <a:schemeClr val="bg1"/>
                </a:solidFill>
              </a:rPr>
              <a:t> </a:t>
            </a:r>
            <a:r>
              <a:rPr lang="en-US" sz="2400" dirty="0" err="1" smtClean="0">
                <a:solidFill>
                  <a:schemeClr val="bg1"/>
                </a:solidFill>
              </a:rPr>
              <a:t>dan</a:t>
            </a:r>
            <a:r>
              <a:rPr lang="en-US" sz="2400" dirty="0" smtClean="0">
                <a:solidFill>
                  <a:schemeClr val="bg1"/>
                </a:solidFill>
              </a:rPr>
              <a:t> </a:t>
            </a:r>
            <a:r>
              <a:rPr lang="en-US" sz="2400" dirty="0" err="1" smtClean="0">
                <a:solidFill>
                  <a:schemeClr val="bg1"/>
                </a:solidFill>
              </a:rPr>
              <a:t>lingkungan</a:t>
            </a:r>
            <a:r>
              <a:rPr lang="en-US" sz="2400" dirty="0" smtClean="0">
                <a:solidFill>
                  <a:schemeClr val="bg1"/>
                </a:solidFill>
              </a:rPr>
              <a:t> </a:t>
            </a:r>
            <a:r>
              <a:rPr lang="en-US" sz="2400" dirty="0" err="1" smtClean="0">
                <a:solidFill>
                  <a:schemeClr val="bg1"/>
                </a:solidFill>
              </a:rPr>
              <a:t>perlu</a:t>
            </a:r>
            <a:r>
              <a:rPr lang="en-US" sz="2400" dirty="0" smtClean="0">
                <a:solidFill>
                  <a:schemeClr val="bg1"/>
                </a:solidFill>
              </a:rPr>
              <a:t> </a:t>
            </a:r>
            <a:r>
              <a:rPr lang="en-US" sz="2400" dirty="0" err="1" smtClean="0">
                <a:solidFill>
                  <a:schemeClr val="bg1"/>
                </a:solidFill>
              </a:rPr>
              <a:t>pemahaman</a:t>
            </a:r>
            <a:r>
              <a:rPr lang="en-US" sz="2400" dirty="0" smtClean="0">
                <a:solidFill>
                  <a:schemeClr val="bg1"/>
                </a:solidFill>
              </a:rPr>
              <a:t> </a:t>
            </a:r>
            <a:r>
              <a:rPr lang="en-US" sz="2400" dirty="0" err="1" smtClean="0">
                <a:solidFill>
                  <a:schemeClr val="bg1"/>
                </a:solidFill>
              </a:rPr>
              <a:t>mengenai</a:t>
            </a:r>
            <a:r>
              <a:rPr lang="en-US" sz="2400" dirty="0" smtClean="0">
                <a:solidFill>
                  <a:schemeClr val="bg1"/>
                </a:solidFill>
              </a:rPr>
              <a:t> </a:t>
            </a:r>
            <a:r>
              <a:rPr lang="en-US" sz="2400" dirty="0" err="1" smtClean="0">
                <a:solidFill>
                  <a:schemeClr val="bg1"/>
                </a:solidFill>
              </a:rPr>
              <a:t>eksternalitas</a:t>
            </a:r>
            <a:r>
              <a:rPr lang="en-US" sz="2400" dirty="0" smtClean="0">
                <a:solidFill>
                  <a:schemeClr val="bg1"/>
                </a:solidFill>
              </a:rPr>
              <a:t> </a:t>
            </a:r>
            <a:r>
              <a:rPr lang="en-US" sz="2400" dirty="0" err="1" smtClean="0">
                <a:solidFill>
                  <a:schemeClr val="bg1"/>
                </a:solidFill>
              </a:rPr>
              <a:t>dan</a:t>
            </a:r>
            <a:r>
              <a:rPr lang="en-US" sz="2400" dirty="0" smtClean="0">
                <a:solidFill>
                  <a:schemeClr val="bg1"/>
                </a:solidFill>
              </a:rPr>
              <a:t> </a:t>
            </a:r>
            <a:r>
              <a:rPr lang="en-US" sz="2400" dirty="0" err="1" smtClean="0">
                <a:solidFill>
                  <a:schemeClr val="bg1"/>
                </a:solidFill>
              </a:rPr>
              <a:t>barang-barang</a:t>
            </a:r>
            <a:r>
              <a:rPr lang="en-US" sz="2400" dirty="0" smtClean="0">
                <a:solidFill>
                  <a:schemeClr val="bg1"/>
                </a:solidFill>
              </a:rPr>
              <a:t> </a:t>
            </a:r>
            <a:r>
              <a:rPr lang="en-US" sz="2400" dirty="0" err="1" smtClean="0">
                <a:solidFill>
                  <a:schemeClr val="bg1"/>
                </a:solidFill>
              </a:rPr>
              <a:t>publik</a:t>
            </a:r>
            <a:r>
              <a:rPr lang="en-US" sz="2400" dirty="0" smtClean="0">
                <a:solidFill>
                  <a:schemeClr val="bg1"/>
                </a:solidFill>
              </a:rPr>
              <a:t>.</a:t>
            </a:r>
          </a:p>
          <a:p>
            <a:pPr algn="just" eaLnBrk="1" hangingPunct="1">
              <a:buFont typeface="Wingdings" pitchFamily="2" charset="2"/>
              <a:buNone/>
              <a:defRPr/>
            </a:pPr>
            <a:endParaRPr lang="en-US" sz="1200" dirty="0" smtClean="0">
              <a:solidFill>
                <a:schemeClr val="bg1"/>
              </a:solidFill>
            </a:endParaRPr>
          </a:p>
          <a:p>
            <a:pPr algn="just" eaLnBrk="1" hangingPunct="1">
              <a:buFont typeface="Wingdings" pitchFamily="2" charset="2"/>
              <a:buNone/>
              <a:defRPr/>
            </a:pPr>
            <a:r>
              <a:rPr lang="en-US" sz="2400" b="1" dirty="0" smtClean="0">
                <a:solidFill>
                  <a:srgbClr val="0000FF"/>
                </a:solidFill>
                <a:effectLst>
                  <a:outerShdw blurRad="38100" dist="38100" dir="2700000" algn="tl">
                    <a:srgbClr val="000000"/>
                  </a:outerShdw>
                </a:effectLst>
              </a:rPr>
              <a:t>	</a:t>
            </a:r>
            <a:r>
              <a:rPr lang="en-US" sz="2400" b="1" u="sng" dirty="0" smtClean="0">
                <a:solidFill>
                  <a:srgbClr val="FF0000"/>
                </a:solidFill>
                <a:effectLst>
                  <a:outerShdw blurRad="38100" dist="38100" dir="2700000" algn="tl">
                    <a:srgbClr val="000000"/>
                  </a:outerShdw>
                </a:effectLst>
              </a:rPr>
              <a:t>EKSTERNALITAS</a:t>
            </a:r>
          </a:p>
          <a:p>
            <a:pPr algn="just" eaLnBrk="1" hangingPunct="1">
              <a:buFont typeface="Wingdings" pitchFamily="2" charset="2"/>
              <a:buNone/>
              <a:defRPr/>
            </a:pPr>
            <a:endParaRPr lang="en-US" sz="1200" b="1" u="sng" dirty="0" smtClean="0">
              <a:solidFill>
                <a:srgbClr val="FF0000"/>
              </a:solidFill>
              <a:effectLst>
                <a:outerShdw blurRad="38100" dist="38100" dir="2700000" algn="tl">
                  <a:srgbClr val="000000"/>
                </a:outerShdw>
              </a:effectLst>
            </a:endParaRPr>
          </a:p>
          <a:p>
            <a:pPr algn="just" eaLnBrk="1" hangingPunct="1">
              <a:defRPr/>
            </a:pPr>
            <a:r>
              <a:rPr lang="en-US" sz="2400" dirty="0" err="1" smtClean="0">
                <a:solidFill>
                  <a:schemeClr val="bg1"/>
                </a:solidFill>
              </a:rPr>
              <a:t>Contoh</a:t>
            </a:r>
            <a:r>
              <a:rPr lang="en-US" sz="2400" dirty="0" smtClean="0">
                <a:solidFill>
                  <a:schemeClr val="bg1"/>
                </a:solidFill>
              </a:rPr>
              <a:t> </a:t>
            </a:r>
            <a:r>
              <a:rPr lang="en-US" sz="2400" dirty="0" err="1" smtClean="0">
                <a:solidFill>
                  <a:schemeClr val="bg1"/>
                </a:solidFill>
              </a:rPr>
              <a:t>kasus</a:t>
            </a:r>
            <a:r>
              <a:rPr lang="en-US" sz="2400" dirty="0" smtClean="0">
                <a:solidFill>
                  <a:schemeClr val="bg1"/>
                </a:solidFill>
              </a:rPr>
              <a:t> </a:t>
            </a:r>
            <a:r>
              <a:rPr lang="en-US" sz="2400" dirty="0" err="1" smtClean="0">
                <a:solidFill>
                  <a:schemeClr val="bg1"/>
                </a:solidFill>
              </a:rPr>
              <a:t>eksternalitas</a:t>
            </a:r>
            <a:r>
              <a:rPr lang="en-US" sz="2400" b="1" dirty="0" smtClean="0">
                <a:solidFill>
                  <a:srgbClr val="0000FF"/>
                </a:solidFill>
                <a:effectLst>
                  <a:outerShdw blurRad="38100" dist="38100" dir="2700000" algn="tl">
                    <a:srgbClr val="000000"/>
                  </a:outerShdw>
                </a:effectLst>
              </a:rPr>
              <a:t>:</a:t>
            </a:r>
            <a:r>
              <a:rPr lang="en-US" sz="2400" dirty="0" smtClean="0">
                <a:solidFill>
                  <a:schemeClr val="bg1"/>
                </a:solidFill>
              </a:rPr>
              <a:t> </a:t>
            </a:r>
            <a:r>
              <a:rPr lang="en-US" sz="2400" dirty="0" err="1" smtClean="0">
                <a:solidFill>
                  <a:schemeClr val="bg1"/>
                </a:solidFill>
              </a:rPr>
              <a:t>efek</a:t>
            </a:r>
            <a:r>
              <a:rPr lang="en-US" sz="2400" dirty="0" smtClean="0">
                <a:solidFill>
                  <a:schemeClr val="bg1"/>
                </a:solidFill>
              </a:rPr>
              <a:t> </a:t>
            </a:r>
            <a:r>
              <a:rPr lang="en-US" sz="2400" dirty="0" err="1" smtClean="0">
                <a:solidFill>
                  <a:schemeClr val="bg1"/>
                </a:solidFill>
              </a:rPr>
              <a:t>emisi</a:t>
            </a:r>
            <a:r>
              <a:rPr lang="en-US" sz="2400" dirty="0" smtClean="0">
                <a:solidFill>
                  <a:schemeClr val="bg1"/>
                </a:solidFill>
              </a:rPr>
              <a:t> </a:t>
            </a:r>
            <a:r>
              <a:rPr lang="en-US" sz="2400" dirty="0" err="1" smtClean="0">
                <a:solidFill>
                  <a:schemeClr val="bg1"/>
                </a:solidFill>
              </a:rPr>
              <a:t>asap</a:t>
            </a:r>
            <a:r>
              <a:rPr lang="en-US" sz="2400" dirty="0" smtClean="0">
                <a:solidFill>
                  <a:schemeClr val="bg1"/>
                </a:solidFill>
              </a:rPr>
              <a:t> </a:t>
            </a:r>
            <a:r>
              <a:rPr lang="en-US" sz="2400" dirty="0" err="1" smtClean="0">
                <a:solidFill>
                  <a:schemeClr val="bg1"/>
                </a:solidFill>
              </a:rPr>
              <a:t>pabrik</a:t>
            </a:r>
            <a:r>
              <a:rPr lang="en-US" sz="2400" dirty="0" smtClean="0">
                <a:solidFill>
                  <a:schemeClr val="bg1"/>
                </a:solidFill>
              </a:rPr>
              <a:t> yang </a:t>
            </a:r>
            <a:r>
              <a:rPr lang="en-US" sz="2400" dirty="0" err="1" smtClean="0">
                <a:solidFill>
                  <a:schemeClr val="bg1"/>
                </a:solidFill>
              </a:rPr>
              <a:t>tidak</a:t>
            </a:r>
            <a:r>
              <a:rPr lang="en-US" sz="2400" dirty="0" smtClean="0">
                <a:solidFill>
                  <a:schemeClr val="bg1"/>
                </a:solidFill>
              </a:rPr>
              <a:t> </a:t>
            </a:r>
            <a:r>
              <a:rPr lang="en-US" sz="2400" dirty="0" err="1" smtClean="0">
                <a:solidFill>
                  <a:schemeClr val="bg1"/>
                </a:solidFill>
              </a:rPr>
              <a:t>dikompensasikan</a:t>
            </a:r>
            <a:r>
              <a:rPr lang="en-US" sz="2400" dirty="0" smtClean="0">
                <a:solidFill>
                  <a:schemeClr val="bg1"/>
                </a:solidFill>
              </a:rPr>
              <a:t> </a:t>
            </a:r>
            <a:r>
              <a:rPr lang="en-US" sz="2400" dirty="0" err="1" smtClean="0">
                <a:solidFill>
                  <a:schemeClr val="bg1"/>
                </a:solidFill>
              </a:rPr>
              <a:t>kepada</a:t>
            </a:r>
            <a:r>
              <a:rPr lang="en-US" sz="2400" dirty="0" smtClean="0">
                <a:solidFill>
                  <a:schemeClr val="bg1"/>
                </a:solidFill>
              </a:rPr>
              <a:t> </a:t>
            </a:r>
            <a:r>
              <a:rPr lang="en-US" sz="2400" dirty="0" err="1" smtClean="0">
                <a:solidFill>
                  <a:schemeClr val="bg1"/>
                </a:solidFill>
              </a:rPr>
              <a:t>pemilik</a:t>
            </a:r>
            <a:r>
              <a:rPr lang="en-US" sz="2400" dirty="0" smtClean="0">
                <a:solidFill>
                  <a:schemeClr val="bg1"/>
                </a:solidFill>
              </a:rPr>
              <a:t> </a:t>
            </a:r>
            <a:r>
              <a:rPr lang="en-US" sz="2400" i="1" dirty="0" err="1" smtClean="0">
                <a:solidFill>
                  <a:schemeClr val="bg1"/>
                </a:solidFill>
              </a:rPr>
              <a:t>laudry</a:t>
            </a:r>
            <a:r>
              <a:rPr lang="en-US" sz="2400" dirty="0" smtClean="0">
                <a:solidFill>
                  <a:schemeClr val="bg1"/>
                </a:solidFill>
              </a:rPr>
              <a:t> </a:t>
            </a:r>
            <a:r>
              <a:rPr lang="en-US" sz="2400" dirty="0" err="1" smtClean="0">
                <a:solidFill>
                  <a:schemeClr val="bg1"/>
                </a:solidFill>
              </a:rPr>
              <a:t>atau</a:t>
            </a:r>
            <a:r>
              <a:rPr lang="en-US" sz="2400" dirty="0" smtClean="0">
                <a:solidFill>
                  <a:schemeClr val="bg1"/>
                </a:solidFill>
              </a:rPr>
              <a:t> </a:t>
            </a:r>
            <a:r>
              <a:rPr lang="en-US" sz="2400" dirty="0" err="1" smtClean="0">
                <a:solidFill>
                  <a:schemeClr val="bg1"/>
                </a:solidFill>
              </a:rPr>
              <a:t>polusi</a:t>
            </a:r>
            <a:r>
              <a:rPr lang="en-US" sz="2400" dirty="0" smtClean="0">
                <a:solidFill>
                  <a:schemeClr val="bg1"/>
                </a:solidFill>
              </a:rPr>
              <a:t> air </a:t>
            </a:r>
            <a:r>
              <a:rPr lang="en-US" sz="2400" dirty="0" err="1" smtClean="0">
                <a:solidFill>
                  <a:schemeClr val="bg1"/>
                </a:solidFill>
              </a:rPr>
              <a:t>dari</a:t>
            </a:r>
            <a:r>
              <a:rPr lang="en-US" sz="2400" dirty="0" smtClean="0">
                <a:solidFill>
                  <a:schemeClr val="bg1"/>
                </a:solidFill>
              </a:rPr>
              <a:t> </a:t>
            </a:r>
            <a:r>
              <a:rPr lang="en-US" sz="2400" dirty="0" err="1" smtClean="0">
                <a:solidFill>
                  <a:schemeClr val="bg1"/>
                </a:solidFill>
              </a:rPr>
              <a:t>fasilitas</a:t>
            </a:r>
            <a:r>
              <a:rPr lang="en-US" sz="2400" dirty="0" smtClean="0">
                <a:solidFill>
                  <a:schemeClr val="bg1"/>
                </a:solidFill>
              </a:rPr>
              <a:t> </a:t>
            </a:r>
            <a:r>
              <a:rPr lang="en-US" sz="2400" dirty="0" err="1" smtClean="0">
                <a:solidFill>
                  <a:schemeClr val="bg1"/>
                </a:solidFill>
              </a:rPr>
              <a:t>pabrik</a:t>
            </a:r>
            <a:r>
              <a:rPr lang="en-US" sz="2400" dirty="0" smtClean="0">
                <a:solidFill>
                  <a:schemeClr val="bg1"/>
                </a:solidFill>
              </a:rPr>
              <a:t> yang </a:t>
            </a:r>
            <a:r>
              <a:rPr lang="en-US" sz="2400" dirty="0" err="1" smtClean="0">
                <a:solidFill>
                  <a:schemeClr val="bg1"/>
                </a:solidFill>
              </a:rPr>
              <a:t>tidak</a:t>
            </a:r>
            <a:r>
              <a:rPr lang="en-US" sz="2400" dirty="0" smtClean="0">
                <a:solidFill>
                  <a:schemeClr val="bg1"/>
                </a:solidFill>
              </a:rPr>
              <a:t> </a:t>
            </a:r>
            <a:r>
              <a:rPr lang="en-US" sz="2400" dirty="0" err="1" smtClean="0">
                <a:solidFill>
                  <a:schemeClr val="bg1"/>
                </a:solidFill>
              </a:rPr>
              <a:t>dikompensasikan</a:t>
            </a:r>
            <a:r>
              <a:rPr lang="en-US" sz="2400" dirty="0" smtClean="0">
                <a:solidFill>
                  <a:schemeClr val="bg1"/>
                </a:solidFill>
              </a:rPr>
              <a:t> </a:t>
            </a:r>
            <a:r>
              <a:rPr lang="en-US" sz="2400" dirty="0" err="1" smtClean="0">
                <a:solidFill>
                  <a:schemeClr val="bg1"/>
                </a:solidFill>
              </a:rPr>
              <a:t>kepada</a:t>
            </a:r>
            <a:r>
              <a:rPr lang="en-US" sz="2400" dirty="0" smtClean="0">
                <a:solidFill>
                  <a:schemeClr val="bg1"/>
                </a:solidFill>
              </a:rPr>
              <a:t> </a:t>
            </a:r>
            <a:r>
              <a:rPr lang="en-US" sz="2400" dirty="0" err="1" smtClean="0">
                <a:solidFill>
                  <a:schemeClr val="bg1"/>
                </a:solidFill>
              </a:rPr>
              <a:t>pemilik</a:t>
            </a:r>
            <a:r>
              <a:rPr lang="en-US" sz="2400" dirty="0" smtClean="0">
                <a:solidFill>
                  <a:schemeClr val="bg1"/>
                </a:solidFill>
              </a:rPr>
              <a:t> </a:t>
            </a:r>
            <a:r>
              <a:rPr lang="en-US" sz="2400" i="1" dirty="0" smtClean="0">
                <a:solidFill>
                  <a:schemeClr val="bg1"/>
                </a:solidFill>
              </a:rPr>
              <a:t>brewery.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676400" y="304800"/>
            <a:ext cx="7010400" cy="1219200"/>
          </a:xfrm>
        </p:spPr>
        <p:txBody>
          <a:bodyPr/>
          <a:lstStyle/>
          <a:p>
            <a:pPr algn="ctr" eaLnBrk="1" hangingPunct="1">
              <a:defRPr/>
            </a:pPr>
            <a:r>
              <a:rPr lang="en-US" sz="3200" b="1" smtClean="0">
                <a:solidFill>
                  <a:schemeClr val="bg1"/>
                </a:solidFill>
                <a:effectLst>
                  <a:outerShdw blurRad="38100" dist="38100" dir="2700000" algn="tl">
                    <a:srgbClr val="000000"/>
                  </a:outerShdw>
                </a:effectLst>
              </a:rPr>
              <a:t>PENILAIAN BARANG DAN JASA LINGKUNGAN (2)</a:t>
            </a:r>
          </a:p>
        </p:txBody>
      </p:sp>
      <p:sp>
        <p:nvSpPr>
          <p:cNvPr id="6147" name="Rectangle 3"/>
          <p:cNvSpPr>
            <a:spLocks noGrp="1" noChangeArrowheads="1"/>
          </p:cNvSpPr>
          <p:nvPr>
            <p:ph idx="1"/>
          </p:nvPr>
        </p:nvSpPr>
        <p:spPr>
          <a:xfrm>
            <a:off x="0" y="1981200"/>
            <a:ext cx="8991600" cy="4876800"/>
          </a:xfrm>
        </p:spPr>
        <p:txBody>
          <a:bodyPr/>
          <a:lstStyle/>
          <a:p>
            <a:pPr algn="just" eaLnBrk="1" hangingPunct="1">
              <a:buFont typeface="Wingdings" pitchFamily="2" charset="2"/>
              <a:buNone/>
              <a:defRPr/>
            </a:pPr>
            <a:r>
              <a:rPr lang="en-US" sz="2400" smtClean="0">
                <a:solidFill>
                  <a:schemeClr val="bg1"/>
                </a:solidFill>
              </a:rPr>
              <a:t>	</a:t>
            </a:r>
            <a:r>
              <a:rPr lang="en-US" sz="2400" b="1" u="sng" smtClean="0">
                <a:solidFill>
                  <a:srgbClr val="FF0000"/>
                </a:solidFill>
                <a:effectLst>
                  <a:outerShdw blurRad="38100" dist="38100" dir="2700000" algn="tl">
                    <a:srgbClr val="000000"/>
                  </a:outerShdw>
                </a:effectLst>
              </a:rPr>
              <a:t>PUBLIC GOODS</a:t>
            </a:r>
          </a:p>
          <a:p>
            <a:pPr algn="just" eaLnBrk="1" hangingPunct="1">
              <a:buFont typeface="Wingdings" pitchFamily="2" charset="2"/>
              <a:buNone/>
              <a:defRPr/>
            </a:pPr>
            <a:endParaRPr lang="en-US" sz="1200" b="1" u="sng" smtClean="0">
              <a:solidFill>
                <a:srgbClr val="FF0000"/>
              </a:solidFill>
              <a:effectLst>
                <a:outerShdw blurRad="38100" dist="38100" dir="2700000" algn="tl">
                  <a:srgbClr val="000000"/>
                </a:outerShdw>
              </a:effectLst>
            </a:endParaRPr>
          </a:p>
          <a:p>
            <a:pPr algn="just" eaLnBrk="1" hangingPunct="1">
              <a:defRPr/>
            </a:pPr>
            <a:r>
              <a:rPr lang="en-US" sz="2400" smtClean="0">
                <a:solidFill>
                  <a:schemeClr val="bg1"/>
                </a:solidFill>
              </a:rPr>
              <a:t>Teori ekonomi memperlihatkan bahwa barang publik akan mengalami kelangkaan kecuali jika mekanisme</a:t>
            </a:r>
            <a:r>
              <a:rPr lang="en-US" sz="2400" smtClean="0">
                <a:solidFill>
                  <a:srgbClr val="0000FF"/>
                </a:solidFill>
              </a:rPr>
              <a:t> </a:t>
            </a:r>
            <a:r>
              <a:rPr lang="en-US" sz="2400" i="1" smtClean="0">
                <a:solidFill>
                  <a:srgbClr val="0000FF"/>
                </a:solidFill>
              </a:rPr>
              <a:t>demand revealing </a:t>
            </a:r>
            <a:r>
              <a:rPr lang="en-US" sz="2400" smtClean="0">
                <a:solidFill>
                  <a:schemeClr val="bg1"/>
                </a:solidFill>
              </a:rPr>
              <a:t>(mengungkapkan kebutuhan masyarakat terhadap barang publik) dilaksanakan.</a:t>
            </a:r>
          </a:p>
          <a:p>
            <a:pPr algn="just" eaLnBrk="1" hangingPunct="1">
              <a:buFont typeface="Wingdings" pitchFamily="2" charset="2"/>
              <a:buNone/>
              <a:defRPr/>
            </a:pPr>
            <a:endParaRPr lang="en-US" sz="1400" smtClean="0">
              <a:solidFill>
                <a:schemeClr val="bg1"/>
              </a:solidFill>
            </a:endParaRPr>
          </a:p>
          <a:p>
            <a:pPr algn="just" eaLnBrk="1" hangingPunct="1">
              <a:defRPr/>
            </a:pPr>
            <a:r>
              <a:rPr lang="en-US" sz="2400" smtClean="0">
                <a:solidFill>
                  <a:schemeClr val="bg1"/>
                </a:solidFill>
              </a:rPr>
              <a:t>Misalkan barang publik yang dipertanyakan adalah </a:t>
            </a:r>
            <a:r>
              <a:rPr lang="en-US" sz="2400" i="1" smtClean="0">
                <a:solidFill>
                  <a:srgbClr val="0000FF"/>
                </a:solidFill>
              </a:rPr>
              <a:t>wilderness area</a:t>
            </a:r>
            <a:r>
              <a:rPr lang="en-US" sz="2400" smtClean="0">
                <a:solidFill>
                  <a:schemeClr val="bg1"/>
                </a:solidFill>
              </a:rPr>
              <a:t> yang bermanfaat bagi semua masyarakat. Pemerintah memutuskan sama ada area yang dilindungi tersebut tetap dilestarikan ataukah memberi izin sebuah perusahaan untuk mengambil hasil hutannya.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676400" y="304800"/>
            <a:ext cx="7010400" cy="11430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PUBLIC GOODS (1)</a:t>
            </a:r>
          </a:p>
        </p:txBody>
      </p:sp>
      <p:sp>
        <p:nvSpPr>
          <p:cNvPr id="12291" name="Rectangle 3"/>
          <p:cNvSpPr>
            <a:spLocks noGrp="1" noChangeArrowheads="1"/>
          </p:cNvSpPr>
          <p:nvPr>
            <p:ph idx="1"/>
          </p:nvPr>
        </p:nvSpPr>
        <p:spPr>
          <a:xfrm>
            <a:off x="0" y="2362200"/>
            <a:ext cx="8991600" cy="4267200"/>
          </a:xfrm>
        </p:spPr>
        <p:txBody>
          <a:bodyPr/>
          <a:lstStyle/>
          <a:p>
            <a:pPr algn="just" eaLnBrk="1" hangingPunct="1"/>
            <a:r>
              <a:rPr lang="en-US" sz="2400" smtClean="0">
                <a:solidFill>
                  <a:schemeClr val="bg1"/>
                </a:solidFill>
              </a:rPr>
              <a:t>Barang publik memiliki 2 aspek kritis dalam sisi konsumsinya, yaitu:</a:t>
            </a:r>
          </a:p>
          <a:p>
            <a:pPr algn="just" eaLnBrk="1" hangingPunct="1">
              <a:buFont typeface="Wingdings" pitchFamily="2" charset="2"/>
              <a:buNone/>
            </a:pPr>
            <a:endParaRPr lang="en-US" sz="2400" smtClean="0">
              <a:solidFill>
                <a:schemeClr val="bg1"/>
              </a:solidFill>
            </a:endParaRPr>
          </a:p>
          <a:p>
            <a:pPr algn="just" eaLnBrk="1" hangingPunct="1">
              <a:buFont typeface="Wingdings" pitchFamily="2" charset="2"/>
              <a:buNone/>
            </a:pPr>
            <a:r>
              <a:rPr lang="en-US" sz="2400" smtClean="0">
                <a:solidFill>
                  <a:schemeClr val="bg1"/>
                </a:solidFill>
              </a:rPr>
              <a:t>	1.	</a:t>
            </a:r>
            <a:r>
              <a:rPr lang="en-US" sz="2400" b="1" i="1" smtClean="0">
                <a:solidFill>
                  <a:srgbClr val="0000FF"/>
                </a:solidFill>
              </a:rPr>
              <a:t>non-rivalrous </a:t>
            </a:r>
            <a:r>
              <a:rPr lang="en-US" sz="2400" smtClean="0">
                <a:solidFill>
                  <a:schemeClr val="bg1"/>
                </a:solidFill>
              </a:rPr>
              <a:t>(tidak ada persaingan) </a:t>
            </a:r>
            <a:r>
              <a:rPr lang="en-US" sz="2400" smtClean="0">
                <a:solidFill>
                  <a:schemeClr val="bg1"/>
                </a:solidFill>
                <a:sym typeface="Wingdings" pitchFamily="2" charset="2"/>
              </a:rPr>
              <a:t> contoh: seseorang tidak perlu bersaing 	menghirup udara bersih untuk bernafas atau melihat 	pemandangan.</a:t>
            </a:r>
          </a:p>
          <a:p>
            <a:pPr algn="just" eaLnBrk="1" hangingPunct="1">
              <a:buFont typeface="Wingdings" pitchFamily="2" charset="2"/>
              <a:buNone/>
            </a:pPr>
            <a:endParaRPr lang="en-US" sz="1200" smtClean="0">
              <a:solidFill>
                <a:schemeClr val="bg1"/>
              </a:solidFill>
              <a:sym typeface="Wingdings" pitchFamily="2" charset="2"/>
            </a:endParaRPr>
          </a:p>
          <a:p>
            <a:pPr algn="just" eaLnBrk="1" hangingPunct="1">
              <a:buFont typeface="Wingdings" pitchFamily="2" charset="2"/>
              <a:buNone/>
            </a:pPr>
            <a:r>
              <a:rPr lang="en-US" sz="2400" smtClean="0">
                <a:solidFill>
                  <a:schemeClr val="bg1"/>
                </a:solidFill>
                <a:sym typeface="Wingdings" pitchFamily="2" charset="2"/>
              </a:rPr>
              <a:t>	2.	</a:t>
            </a:r>
            <a:r>
              <a:rPr lang="en-US" sz="2400" b="1" i="1" smtClean="0">
                <a:solidFill>
                  <a:srgbClr val="0000FF"/>
                </a:solidFill>
                <a:sym typeface="Wingdings" pitchFamily="2" charset="2"/>
              </a:rPr>
              <a:t>non-excludable </a:t>
            </a:r>
            <a:r>
              <a:rPr lang="en-US" sz="2400" smtClean="0">
                <a:solidFill>
                  <a:schemeClr val="bg1"/>
                </a:solidFill>
                <a:sym typeface="Wingdings" pitchFamily="2" charset="2"/>
              </a:rPr>
              <a:t>(tidak ada pengecualian)</a:t>
            </a:r>
            <a:r>
              <a:rPr lang="en-US" sz="2400" i="1" smtClean="0">
                <a:solidFill>
                  <a:schemeClr val="bg1"/>
                </a:solidFill>
                <a:sym typeface="Wingdings" pitchFamily="2" charset="2"/>
              </a:rPr>
              <a:t> </a:t>
            </a:r>
            <a:r>
              <a:rPr lang="en-US" sz="2400" smtClean="0">
                <a:solidFill>
                  <a:schemeClr val="bg1"/>
                </a:solidFill>
                <a:sym typeface="Wingdings" pitchFamily="2" charset="2"/>
              </a:rPr>
              <a:t> contoh: seseorang tidak bisa 	dihalangi (dikecualikan) dari menghirup udara bersih.</a:t>
            </a:r>
          </a:p>
          <a:p>
            <a:pPr algn="just" eaLnBrk="1" hangingPunct="1">
              <a:buFont typeface="Wingdings" pitchFamily="2" charset="2"/>
              <a:buNone/>
            </a:pPr>
            <a:r>
              <a:rPr lang="en-US" sz="2400" smtClean="0">
                <a:solidFill>
                  <a:schemeClr val="bg1"/>
                </a:solidFill>
                <a:cs typeface="Arial"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676400" y="457200"/>
            <a:ext cx="7010400" cy="8382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PUBLIC GOODS (2)</a:t>
            </a:r>
            <a:endParaRPr lang="ms-MY" sz="3600" b="1" smtClean="0">
              <a:solidFill>
                <a:schemeClr val="bg1"/>
              </a:solidFill>
              <a:effectLst>
                <a:outerShdw blurRad="38100" dist="38100" dir="2700000" algn="tl">
                  <a:srgbClr val="000000"/>
                </a:outerShdw>
              </a:effectLst>
            </a:endParaRPr>
          </a:p>
        </p:txBody>
      </p:sp>
      <p:sp>
        <p:nvSpPr>
          <p:cNvPr id="13315" name="Rectangle 3"/>
          <p:cNvSpPr>
            <a:spLocks noGrp="1" noChangeArrowheads="1"/>
          </p:cNvSpPr>
          <p:nvPr>
            <p:ph idx="1"/>
          </p:nvPr>
        </p:nvSpPr>
        <p:spPr>
          <a:xfrm>
            <a:off x="0" y="1981200"/>
            <a:ext cx="8991600" cy="4876800"/>
          </a:xfrm>
        </p:spPr>
        <p:txBody>
          <a:bodyPr/>
          <a:lstStyle/>
          <a:p>
            <a:pPr algn="just" eaLnBrk="1" hangingPunct="1">
              <a:tabLst>
                <a:tab pos="717550" algn="l"/>
              </a:tabLst>
            </a:pPr>
            <a:r>
              <a:rPr lang="en-US" sz="2400" smtClean="0">
                <a:solidFill>
                  <a:schemeClr val="bg1"/>
                </a:solidFill>
              </a:rPr>
              <a:t>Dua masalah penting dengan adanya aspek-aspek diatas:</a:t>
            </a:r>
          </a:p>
          <a:p>
            <a:pPr algn="just" eaLnBrk="1" hangingPunct="1">
              <a:buFont typeface="Wingdings" pitchFamily="2" charset="2"/>
              <a:buNone/>
              <a:tabLst>
                <a:tab pos="717550" algn="l"/>
              </a:tabLst>
            </a:pPr>
            <a:endParaRPr lang="en-US" sz="1000" smtClean="0">
              <a:solidFill>
                <a:schemeClr val="bg1"/>
              </a:solidFill>
            </a:endParaRPr>
          </a:p>
          <a:p>
            <a:pPr algn="just" eaLnBrk="1" hangingPunct="1">
              <a:buFont typeface="Wingdings" pitchFamily="2" charset="2"/>
              <a:buNone/>
              <a:tabLst>
                <a:tab pos="717550" algn="l"/>
              </a:tabLst>
            </a:pPr>
            <a:r>
              <a:rPr lang="en-US" sz="2400" smtClean="0">
                <a:solidFill>
                  <a:schemeClr val="bg1"/>
                </a:solidFill>
              </a:rPr>
              <a:t>	1.	memproduksi barang publik secara privat </a:t>
            </a:r>
            <a:r>
              <a:rPr lang="en-US" sz="2400" smtClean="0">
                <a:solidFill>
                  <a:srgbClr val="0000FF"/>
                </a:solidFill>
              </a:rPr>
              <a:t>tidak akan pernah 	menguntungkan</a:t>
            </a:r>
            <a:r>
              <a:rPr lang="en-US" sz="2400" smtClean="0">
                <a:solidFill>
                  <a:schemeClr val="bg1"/>
                </a:solidFill>
              </a:rPr>
              <a:t>, karena produsen tidak bisa mencegah 	konsumen memanfaatkan barang publik secara gratis </a:t>
            </a:r>
            <a:r>
              <a:rPr lang="en-US" sz="2400" b="1" smtClean="0">
                <a:solidFill>
                  <a:schemeClr val="bg1"/>
                </a:solidFill>
                <a:sym typeface="Wingdings" pitchFamily="2" charset="2"/>
              </a:rPr>
              <a:t></a:t>
            </a:r>
            <a:r>
              <a:rPr lang="en-US" sz="2400" smtClean="0">
                <a:solidFill>
                  <a:schemeClr val="bg1"/>
                </a:solidFill>
                <a:sym typeface="Wingdings" pitchFamily="2" charset="2"/>
              </a:rPr>
              <a:t> 	diperlukan peran pemerintah dalam mengontrol supply 	barang publik.</a:t>
            </a:r>
          </a:p>
          <a:p>
            <a:pPr algn="just" eaLnBrk="1" hangingPunct="1">
              <a:buFont typeface="Wingdings" pitchFamily="2" charset="2"/>
              <a:buNone/>
              <a:tabLst>
                <a:tab pos="717550" algn="l"/>
              </a:tabLst>
            </a:pPr>
            <a:endParaRPr lang="en-US" sz="1200" smtClean="0">
              <a:solidFill>
                <a:schemeClr val="bg1"/>
              </a:solidFill>
              <a:sym typeface="Wingdings" pitchFamily="2" charset="2"/>
            </a:endParaRPr>
          </a:p>
          <a:p>
            <a:pPr algn="just" eaLnBrk="1" hangingPunct="1">
              <a:buFont typeface="Wingdings" pitchFamily="2" charset="2"/>
              <a:buNone/>
              <a:tabLst>
                <a:tab pos="717550" algn="l"/>
              </a:tabLst>
            </a:pPr>
            <a:r>
              <a:rPr lang="en-US" sz="2400" smtClean="0">
                <a:solidFill>
                  <a:schemeClr val="bg1"/>
                </a:solidFill>
                <a:sym typeface="Wingdings" pitchFamily="2" charset="2"/>
              </a:rPr>
              <a:t>	2.	bagaimana pemerintah memutuskan </a:t>
            </a:r>
            <a:r>
              <a:rPr lang="en-US" sz="2400" smtClean="0">
                <a:solidFill>
                  <a:srgbClr val="0000FF"/>
                </a:solidFill>
                <a:sym typeface="Wingdings" pitchFamily="2" charset="2"/>
              </a:rPr>
              <a:t>seberapa banyak 	yang harus disediakan</a:t>
            </a:r>
            <a:r>
              <a:rPr lang="en-US" sz="2400" smtClean="0">
                <a:solidFill>
                  <a:schemeClr val="bg1"/>
                </a:solidFill>
                <a:sym typeface="Wingdings" pitchFamily="2" charset="2"/>
              </a:rPr>
              <a:t>? Dari sudut pandang ahli ekonomi, 	intervensi pemerintah harus mendekati fungsi pasar privat 	yang sempurna.</a:t>
            </a:r>
            <a:endParaRPr lang="ms-MY" sz="2400" smtClean="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76400" y="457200"/>
            <a:ext cx="7010400" cy="8382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PUBLIC GOODS (3)</a:t>
            </a:r>
            <a:endParaRPr lang="ms-MY" sz="3600" b="1" smtClean="0">
              <a:solidFill>
                <a:schemeClr val="bg1"/>
              </a:solidFill>
              <a:effectLst>
                <a:outerShdw blurRad="38100" dist="38100" dir="2700000" algn="tl">
                  <a:srgbClr val="000000"/>
                </a:outerShdw>
              </a:effectLst>
            </a:endParaRPr>
          </a:p>
        </p:txBody>
      </p:sp>
      <p:sp>
        <p:nvSpPr>
          <p:cNvPr id="9219" name="Rectangle 3"/>
          <p:cNvSpPr>
            <a:spLocks noGrp="1" noChangeArrowheads="1"/>
          </p:cNvSpPr>
          <p:nvPr>
            <p:ph idx="1"/>
          </p:nvPr>
        </p:nvSpPr>
        <p:spPr>
          <a:xfrm>
            <a:off x="0" y="1752600"/>
            <a:ext cx="8991600" cy="4724400"/>
          </a:xfrm>
        </p:spPr>
        <p:txBody>
          <a:bodyPr>
            <a:normAutofit lnSpcReduction="10000"/>
          </a:bodyPr>
          <a:lstStyle/>
          <a:p>
            <a:pPr algn="just" eaLnBrk="1" hangingPunct="1">
              <a:lnSpc>
                <a:spcPct val="90000"/>
              </a:lnSpc>
              <a:buFont typeface="Wingdings" pitchFamily="2" charset="2"/>
              <a:buNone/>
              <a:defRPr/>
            </a:pPr>
            <a:r>
              <a:rPr lang="en-US" sz="2400" smtClean="0">
                <a:solidFill>
                  <a:schemeClr val="bg1"/>
                </a:solidFill>
              </a:rPr>
              <a:t>	Perbedaan barang privat dan barang publik:</a:t>
            </a:r>
          </a:p>
          <a:p>
            <a:pPr algn="just" eaLnBrk="1" hangingPunct="1">
              <a:lnSpc>
                <a:spcPct val="90000"/>
              </a:lnSpc>
              <a:buFont typeface="Wingdings" pitchFamily="2" charset="2"/>
              <a:buNone/>
              <a:defRPr/>
            </a:pPr>
            <a:endParaRPr lang="en-US" sz="1200" smtClean="0">
              <a:solidFill>
                <a:schemeClr val="bg1"/>
              </a:solidFill>
            </a:endParaRPr>
          </a:p>
          <a:p>
            <a:pPr algn="just" eaLnBrk="1" hangingPunct="1">
              <a:lnSpc>
                <a:spcPct val="90000"/>
              </a:lnSpc>
              <a:buFont typeface="Wingdings" pitchFamily="2" charset="2"/>
              <a:buNone/>
              <a:defRPr/>
            </a:pPr>
            <a:r>
              <a:rPr lang="en-US" sz="2400" b="1" u="sng" smtClean="0">
                <a:solidFill>
                  <a:srgbClr val="0000FF"/>
                </a:solidFill>
                <a:effectLst>
                  <a:outerShdw blurRad="38100" dist="38100" dir="2700000" algn="tl">
                    <a:srgbClr val="000000"/>
                  </a:outerShdw>
                </a:effectLst>
              </a:rPr>
              <a:t>BARANG PRIVAT</a:t>
            </a:r>
          </a:p>
          <a:p>
            <a:pPr algn="just" eaLnBrk="1" hangingPunct="1">
              <a:lnSpc>
                <a:spcPct val="90000"/>
              </a:lnSpc>
              <a:buFont typeface="Wingdings" pitchFamily="2" charset="2"/>
              <a:buNone/>
              <a:defRPr/>
            </a:pPr>
            <a:endParaRPr lang="en-US" sz="1200" b="1" u="sng" smtClean="0">
              <a:solidFill>
                <a:srgbClr val="0000FF"/>
              </a:solidFill>
              <a:effectLst>
                <a:outerShdw blurRad="38100" dist="38100" dir="2700000" algn="tl">
                  <a:srgbClr val="000000"/>
                </a:outerShdw>
              </a:effectLst>
            </a:endParaRPr>
          </a:p>
          <a:p>
            <a:pPr algn="just" eaLnBrk="1" hangingPunct="1">
              <a:lnSpc>
                <a:spcPct val="90000"/>
              </a:lnSpc>
              <a:defRPr/>
            </a:pPr>
            <a:r>
              <a:rPr lang="en-US" sz="2400" smtClean="0">
                <a:solidFill>
                  <a:schemeClr val="bg1"/>
                </a:solidFill>
              </a:rPr>
              <a:t>Dalam pasar privat kompetitif untuk barang ordinary, masayarakat dihadapkan pada harga yang menjelaskan seberapa banyak mereka akan membeli/ menjual.</a:t>
            </a:r>
          </a:p>
          <a:p>
            <a:pPr algn="just" eaLnBrk="1" hangingPunct="1">
              <a:lnSpc>
                <a:spcPct val="90000"/>
              </a:lnSpc>
              <a:buFont typeface="Wingdings" pitchFamily="2" charset="2"/>
              <a:buNone/>
              <a:defRPr/>
            </a:pPr>
            <a:endParaRPr lang="en-US" sz="1200" smtClean="0">
              <a:solidFill>
                <a:schemeClr val="bg1"/>
              </a:solidFill>
            </a:endParaRPr>
          </a:p>
          <a:p>
            <a:pPr algn="just" eaLnBrk="1" hangingPunct="1">
              <a:lnSpc>
                <a:spcPct val="90000"/>
              </a:lnSpc>
              <a:defRPr/>
            </a:pPr>
            <a:r>
              <a:rPr lang="en-US" sz="2400" smtClean="0">
                <a:solidFill>
                  <a:schemeClr val="bg1"/>
                </a:solidFill>
              </a:rPr>
              <a:t>Konsumen (</a:t>
            </a:r>
            <a:r>
              <a:rPr lang="en-US" sz="2400" i="1" smtClean="0">
                <a:solidFill>
                  <a:srgbClr val="0000FF"/>
                </a:solidFill>
              </a:rPr>
              <a:t>demander</a:t>
            </a:r>
            <a:r>
              <a:rPr lang="en-US" sz="2400" smtClean="0">
                <a:solidFill>
                  <a:schemeClr val="bg1"/>
                </a:solidFill>
              </a:rPr>
              <a:t>) akan membeli barang sepanjang tambahan (marginal) benefit yang didapat melebihi harga barang tersebut.</a:t>
            </a:r>
          </a:p>
          <a:p>
            <a:pPr algn="just" eaLnBrk="1" hangingPunct="1">
              <a:lnSpc>
                <a:spcPct val="90000"/>
              </a:lnSpc>
              <a:buFont typeface="Wingdings" pitchFamily="2" charset="2"/>
              <a:buNone/>
              <a:defRPr/>
            </a:pPr>
            <a:endParaRPr lang="en-US" sz="1200" smtClean="0">
              <a:solidFill>
                <a:schemeClr val="bg1"/>
              </a:solidFill>
            </a:endParaRPr>
          </a:p>
          <a:p>
            <a:pPr algn="just" eaLnBrk="1" hangingPunct="1">
              <a:lnSpc>
                <a:spcPct val="90000"/>
              </a:lnSpc>
              <a:defRPr/>
            </a:pPr>
            <a:r>
              <a:rPr lang="en-US" sz="2400" smtClean="0">
                <a:solidFill>
                  <a:schemeClr val="bg1"/>
                </a:solidFill>
              </a:rPr>
              <a:t>Produsen (</a:t>
            </a:r>
            <a:r>
              <a:rPr lang="en-US" sz="2400" i="1" smtClean="0">
                <a:solidFill>
                  <a:srgbClr val="0000FF"/>
                </a:solidFill>
              </a:rPr>
              <a:t>supplier</a:t>
            </a:r>
            <a:r>
              <a:rPr lang="en-US" sz="2400" smtClean="0">
                <a:solidFill>
                  <a:schemeClr val="bg1"/>
                </a:solidFill>
              </a:rPr>
              <a:t>) akan menyuplai barang sepanjang penerimaan yang didapat melebihi biaya (marginal) produksi.</a:t>
            </a:r>
            <a:endParaRPr lang="ms-MY" sz="2400" smtClean="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76400" y="457200"/>
            <a:ext cx="7010400" cy="7620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PUBLIC GOODS (4)</a:t>
            </a:r>
            <a:endParaRPr lang="ms-MY" sz="3600" b="1" smtClean="0">
              <a:solidFill>
                <a:schemeClr val="bg1"/>
              </a:solidFill>
              <a:effectLst>
                <a:outerShdw blurRad="38100" dist="38100" dir="2700000" algn="tl">
                  <a:srgbClr val="000000"/>
                </a:outerShdw>
              </a:effectLst>
            </a:endParaRPr>
          </a:p>
        </p:txBody>
      </p:sp>
      <p:sp>
        <p:nvSpPr>
          <p:cNvPr id="10243" name="Rectangle 3"/>
          <p:cNvSpPr>
            <a:spLocks noGrp="1" noChangeArrowheads="1"/>
          </p:cNvSpPr>
          <p:nvPr>
            <p:ph idx="1"/>
          </p:nvPr>
        </p:nvSpPr>
        <p:spPr>
          <a:xfrm>
            <a:off x="0" y="1981200"/>
            <a:ext cx="8991600" cy="4876800"/>
          </a:xfrm>
        </p:spPr>
        <p:txBody>
          <a:bodyPr/>
          <a:lstStyle/>
          <a:p>
            <a:pPr algn="just" eaLnBrk="1" hangingPunct="1">
              <a:lnSpc>
                <a:spcPct val="90000"/>
              </a:lnSpc>
              <a:defRPr/>
            </a:pPr>
            <a:r>
              <a:rPr lang="en-US" sz="2400" smtClean="0">
                <a:solidFill>
                  <a:schemeClr val="bg1"/>
                </a:solidFill>
              </a:rPr>
              <a:t>Terdapat penambahan permintaan secara </a:t>
            </a:r>
            <a:r>
              <a:rPr lang="en-US" sz="2400" b="1" smtClean="0">
                <a:solidFill>
                  <a:srgbClr val="0000FF"/>
                </a:solidFill>
              </a:rPr>
              <a:t>“horizontal”</a:t>
            </a:r>
            <a:r>
              <a:rPr lang="en-US" sz="2400" smtClean="0">
                <a:solidFill>
                  <a:schemeClr val="bg1"/>
                </a:solidFill>
              </a:rPr>
              <a:t> (mis. permintaan brokoli), dan di pasar hasil </a:t>
            </a:r>
            <a:r>
              <a:rPr lang="en-US" sz="2400" i="1" smtClean="0">
                <a:solidFill>
                  <a:schemeClr val="bg1"/>
                </a:solidFill>
              </a:rPr>
              <a:t>marginal value</a:t>
            </a:r>
            <a:r>
              <a:rPr lang="en-US" sz="2400" smtClean="0">
                <a:solidFill>
                  <a:schemeClr val="bg1"/>
                </a:solidFill>
              </a:rPr>
              <a:t> brokoli akan sama dengan </a:t>
            </a:r>
            <a:r>
              <a:rPr lang="en-US" sz="2400" i="1" smtClean="0">
                <a:solidFill>
                  <a:schemeClr val="bg1"/>
                </a:solidFill>
              </a:rPr>
              <a:t>marginal cost</a:t>
            </a:r>
            <a:r>
              <a:rPr lang="en-US" sz="2400" smtClean="0">
                <a:solidFill>
                  <a:schemeClr val="bg1"/>
                </a:solidFill>
              </a:rPr>
              <a:t>.</a:t>
            </a:r>
          </a:p>
          <a:p>
            <a:pPr algn="just" eaLnBrk="1" hangingPunct="1">
              <a:lnSpc>
                <a:spcPct val="90000"/>
              </a:lnSpc>
              <a:buFont typeface="Wingdings" pitchFamily="2" charset="2"/>
              <a:buNone/>
              <a:defRPr/>
            </a:pPr>
            <a:endParaRPr lang="en-US" sz="1800" smtClean="0">
              <a:solidFill>
                <a:schemeClr val="bg1"/>
              </a:solidFill>
            </a:endParaRPr>
          </a:p>
          <a:p>
            <a:pPr algn="just" eaLnBrk="1" hangingPunct="1">
              <a:lnSpc>
                <a:spcPct val="90000"/>
              </a:lnSpc>
              <a:buFont typeface="Wingdings" pitchFamily="2" charset="2"/>
              <a:buNone/>
              <a:defRPr/>
            </a:pPr>
            <a:r>
              <a:rPr lang="en-US" sz="2400" b="1" u="sng" smtClean="0">
                <a:solidFill>
                  <a:srgbClr val="0000FF"/>
                </a:solidFill>
                <a:effectLst>
                  <a:outerShdw blurRad="38100" dist="38100" dir="2700000" algn="tl">
                    <a:srgbClr val="000000"/>
                  </a:outerShdw>
                </a:effectLst>
              </a:rPr>
              <a:t>BARANG PUBLIK</a:t>
            </a:r>
          </a:p>
          <a:p>
            <a:pPr algn="just" eaLnBrk="1" hangingPunct="1">
              <a:lnSpc>
                <a:spcPct val="90000"/>
              </a:lnSpc>
              <a:buFont typeface="Wingdings" pitchFamily="2" charset="2"/>
              <a:buNone/>
              <a:defRPr/>
            </a:pPr>
            <a:endParaRPr lang="en-US" sz="1000" smtClean="0">
              <a:solidFill>
                <a:schemeClr val="bg1"/>
              </a:solidFill>
            </a:endParaRPr>
          </a:p>
          <a:p>
            <a:pPr algn="just" eaLnBrk="1" hangingPunct="1">
              <a:lnSpc>
                <a:spcPct val="90000"/>
              </a:lnSpc>
              <a:defRPr/>
            </a:pPr>
            <a:r>
              <a:rPr lang="en-US" sz="2400" smtClean="0">
                <a:solidFill>
                  <a:schemeClr val="bg1"/>
                </a:solidFill>
              </a:rPr>
              <a:t>Dalam barang publik tidak lagi ditanyakan seberapa banyak barang tersebut akan dijual/ dibeli serta berapakah harga yang menunjukkannya?</a:t>
            </a:r>
          </a:p>
          <a:p>
            <a:pPr algn="just" eaLnBrk="1" hangingPunct="1">
              <a:lnSpc>
                <a:spcPct val="90000"/>
              </a:lnSpc>
              <a:buFont typeface="Wingdings" pitchFamily="2" charset="2"/>
              <a:buNone/>
              <a:defRPr/>
            </a:pPr>
            <a:endParaRPr lang="en-US" sz="1000" smtClean="0">
              <a:solidFill>
                <a:schemeClr val="bg1"/>
              </a:solidFill>
            </a:endParaRPr>
          </a:p>
          <a:p>
            <a:pPr algn="just" eaLnBrk="1" hangingPunct="1">
              <a:lnSpc>
                <a:spcPct val="90000"/>
              </a:lnSpc>
              <a:defRPr/>
            </a:pPr>
            <a:r>
              <a:rPr lang="en-US" sz="2400" smtClean="0">
                <a:solidFill>
                  <a:schemeClr val="bg1"/>
                </a:solidFill>
              </a:rPr>
              <a:t>Pertanyaan yang penting dalam hal ini, seberapa banyak tambahan barang publik akan lebih bernilai bagi masyarakat, dan pada level berapakah </a:t>
            </a:r>
            <a:r>
              <a:rPr lang="en-US" sz="2400" i="1" smtClean="0">
                <a:solidFill>
                  <a:schemeClr val="bg1"/>
                </a:solidFill>
              </a:rPr>
              <a:t>aggregate marginal value</a:t>
            </a:r>
            <a:r>
              <a:rPr lang="en-US" sz="2400" smtClean="0">
                <a:solidFill>
                  <a:schemeClr val="bg1"/>
                </a:solidFill>
              </a:rPr>
              <a:t> semua konsumen akan sama dengan </a:t>
            </a:r>
            <a:r>
              <a:rPr lang="en-US" sz="2400" i="1" smtClean="0">
                <a:solidFill>
                  <a:schemeClr val="bg1"/>
                </a:solidFill>
              </a:rPr>
              <a:t>marginal cost</a:t>
            </a:r>
            <a:r>
              <a:rPr lang="en-US" sz="2400" smtClean="0">
                <a:solidFill>
                  <a:schemeClr val="bg1"/>
                </a:solidFill>
              </a:rPr>
              <a:t>? </a:t>
            </a:r>
            <a:endParaRPr lang="ms-MY" sz="2400" smtClean="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676400" y="457200"/>
            <a:ext cx="7010400" cy="8382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PUBLIC GOODS (5)</a:t>
            </a:r>
            <a:endParaRPr lang="ms-MY" sz="3600" b="1" smtClean="0">
              <a:solidFill>
                <a:schemeClr val="bg1"/>
              </a:solidFill>
              <a:effectLst>
                <a:outerShdw blurRad="38100" dist="38100" dir="2700000" algn="tl">
                  <a:srgbClr val="000000"/>
                </a:outerShdw>
              </a:effectLst>
            </a:endParaRPr>
          </a:p>
        </p:txBody>
      </p:sp>
      <p:sp>
        <p:nvSpPr>
          <p:cNvPr id="16387" name="Rectangle 3"/>
          <p:cNvSpPr>
            <a:spLocks noGrp="1" noChangeArrowheads="1"/>
          </p:cNvSpPr>
          <p:nvPr>
            <p:ph idx="1"/>
          </p:nvPr>
        </p:nvSpPr>
        <p:spPr>
          <a:xfrm>
            <a:off x="0" y="1981200"/>
            <a:ext cx="8991600" cy="4876800"/>
          </a:xfrm>
        </p:spPr>
        <p:txBody>
          <a:bodyPr/>
          <a:lstStyle/>
          <a:p>
            <a:pPr algn="just" eaLnBrk="1" hangingPunct="1"/>
            <a:r>
              <a:rPr lang="en-US" sz="2400" smtClean="0">
                <a:solidFill>
                  <a:schemeClr val="bg1"/>
                </a:solidFill>
              </a:rPr>
              <a:t>Dalam kasus barang publik, terdapat tambahan permintaan secara </a:t>
            </a:r>
            <a:r>
              <a:rPr lang="en-US" sz="2400" b="1" smtClean="0">
                <a:solidFill>
                  <a:srgbClr val="0000FF"/>
                </a:solidFill>
              </a:rPr>
              <a:t>“vertikal”</a:t>
            </a:r>
            <a:r>
              <a:rPr lang="en-US" sz="2400" smtClean="0">
                <a:solidFill>
                  <a:schemeClr val="bg1"/>
                </a:solidFill>
              </a:rPr>
              <a:t> untuk (misalkan) peningkatan level CO</a:t>
            </a:r>
            <a:r>
              <a:rPr lang="en-US" sz="2400" baseline="-25000" smtClean="0">
                <a:solidFill>
                  <a:schemeClr val="bg1"/>
                </a:solidFill>
              </a:rPr>
              <a:t>2</a:t>
            </a:r>
            <a:r>
              <a:rPr lang="en-US" sz="2400" smtClean="0">
                <a:solidFill>
                  <a:schemeClr val="bg1"/>
                </a:solidFill>
              </a:rPr>
              <a:t> atau penyelamatan spesies yang terancam punah.</a:t>
            </a:r>
          </a:p>
          <a:p>
            <a:pPr algn="just" eaLnBrk="1" hangingPunct="1">
              <a:buFont typeface="Wingdings" pitchFamily="2" charset="2"/>
              <a:buNone/>
            </a:pPr>
            <a:endParaRPr lang="en-US" sz="1000" smtClean="0">
              <a:solidFill>
                <a:schemeClr val="bg1"/>
              </a:solidFill>
            </a:endParaRPr>
          </a:p>
          <a:p>
            <a:pPr algn="just" eaLnBrk="1" hangingPunct="1"/>
            <a:r>
              <a:rPr lang="en-US" sz="2400" smtClean="0">
                <a:solidFill>
                  <a:schemeClr val="bg1"/>
                </a:solidFill>
              </a:rPr>
              <a:t>Tambahan kesediaan membayar seseorang dan membandingkannya dengan </a:t>
            </a:r>
            <a:r>
              <a:rPr lang="en-US" sz="2400" i="1" smtClean="0">
                <a:solidFill>
                  <a:schemeClr val="bg1"/>
                </a:solidFill>
              </a:rPr>
              <a:t>marginal cost</a:t>
            </a:r>
            <a:r>
              <a:rPr lang="en-US" sz="2400" smtClean="0">
                <a:solidFill>
                  <a:schemeClr val="bg1"/>
                </a:solidFill>
              </a:rPr>
              <a:t> akibat adanya perbaikan akan menunjukkan sama ada kita akan melakukan perbaikan tersebut atau tidak.</a:t>
            </a:r>
          </a:p>
          <a:p>
            <a:pPr algn="just" eaLnBrk="1" hangingPunct="1">
              <a:buFont typeface="Wingdings" pitchFamily="2" charset="2"/>
              <a:buNone/>
            </a:pPr>
            <a:endParaRPr lang="en-US" sz="1000" smtClean="0">
              <a:solidFill>
                <a:schemeClr val="bg1"/>
              </a:solidFill>
            </a:endParaRPr>
          </a:p>
          <a:p>
            <a:pPr algn="just" eaLnBrk="1" hangingPunct="1"/>
            <a:r>
              <a:rPr lang="en-US" sz="2400" smtClean="0">
                <a:solidFill>
                  <a:schemeClr val="bg1"/>
                </a:solidFill>
              </a:rPr>
              <a:t>Terdapat permasalahan lain hal ini, yaitu akan sulit menentukan </a:t>
            </a:r>
            <a:r>
              <a:rPr lang="en-US" sz="2400" b="1" i="1" smtClean="0">
                <a:solidFill>
                  <a:srgbClr val="0000FF"/>
                </a:solidFill>
              </a:rPr>
              <a:t>marginal willingness to pay</a:t>
            </a:r>
            <a:r>
              <a:rPr lang="en-US" sz="2400" i="1" smtClean="0">
                <a:solidFill>
                  <a:schemeClr val="bg1"/>
                </a:solidFill>
              </a:rPr>
              <a:t> </a:t>
            </a:r>
            <a:r>
              <a:rPr lang="en-US" sz="2400" smtClean="0">
                <a:solidFill>
                  <a:schemeClr val="bg1"/>
                </a:solidFill>
              </a:rPr>
              <a:t>individu yang sebenarnya (adanya bias) serta adanya permasalahan </a:t>
            </a:r>
            <a:r>
              <a:rPr lang="en-US" sz="2400" b="1" i="1" smtClean="0">
                <a:solidFill>
                  <a:srgbClr val="0000FF"/>
                </a:solidFill>
              </a:rPr>
              <a:t>free rider</a:t>
            </a:r>
            <a:r>
              <a:rPr lang="en-US" sz="2400" smtClean="0">
                <a:solidFill>
                  <a:schemeClr val="bg1"/>
                </a:solidFill>
              </a:rPr>
              <a:t>.</a:t>
            </a:r>
            <a:endParaRPr lang="ms-MY" sz="2400" baseline="-25000" smtClean="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1295400" y="152400"/>
            <a:ext cx="65532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cs typeface="Tahoma" pitchFamily="34" charset="0"/>
              </a:rPr>
              <a:t>Perspektif Nilai SDAL (1)</a:t>
            </a:r>
          </a:p>
        </p:txBody>
      </p:sp>
      <p:sp>
        <p:nvSpPr>
          <p:cNvPr id="14339" name="TextBox 5"/>
          <p:cNvSpPr txBox="1">
            <a:spLocks noChangeArrowheads="1"/>
          </p:cNvSpPr>
          <p:nvPr/>
        </p:nvSpPr>
        <p:spPr bwMode="auto">
          <a:xfrm>
            <a:off x="381000" y="1524000"/>
            <a:ext cx="8382000" cy="4664075"/>
          </a:xfrm>
          <a:prstGeom prst="rect">
            <a:avLst/>
          </a:prstGeom>
          <a:noFill/>
          <a:ln w="9525">
            <a:noFill/>
            <a:miter lim="800000"/>
            <a:headEnd/>
            <a:tailEnd/>
          </a:ln>
        </p:spPr>
        <p:txBody>
          <a:bodyPr>
            <a:spAutoFit/>
          </a:bodyPr>
          <a:lstStyle/>
          <a:p>
            <a:pPr algn="just" eaLnBrk="1" hangingPunct="1"/>
            <a:r>
              <a:rPr lang="en-US" sz="2000">
                <a:solidFill>
                  <a:srgbClr val="003300"/>
                </a:solidFill>
                <a:latin typeface="Tahoma" pitchFamily="34" charset="0"/>
                <a:cs typeface="Tahoma" pitchFamily="34" charset="0"/>
              </a:rPr>
              <a:t>Nilai SDAL dapat diinterpretasikan ke menurut beberapa perspektif: </a:t>
            </a:r>
          </a:p>
          <a:p>
            <a:pPr algn="just"/>
            <a:endParaRPr lang="en-US" sz="2000" b="1">
              <a:solidFill>
                <a:srgbClr val="003300"/>
              </a:solidFill>
              <a:latin typeface="Tahoma" pitchFamily="34" charset="0"/>
              <a:cs typeface="Tahoma" pitchFamily="34" charset="0"/>
            </a:endParaRPr>
          </a:p>
          <a:p>
            <a:pPr algn="just"/>
            <a:r>
              <a:rPr lang="en-US" sz="2000" b="1">
                <a:solidFill>
                  <a:srgbClr val="0000CC"/>
                </a:solidFill>
                <a:latin typeface="Tahoma" pitchFamily="34" charset="0"/>
                <a:cs typeface="Tahoma" pitchFamily="34" charset="0"/>
              </a:rPr>
              <a:t>Instrumental vs Intrinsic</a:t>
            </a:r>
          </a:p>
          <a:p>
            <a:pPr algn="just"/>
            <a:r>
              <a:rPr lang="en-US" sz="2000">
                <a:solidFill>
                  <a:srgbClr val="003300"/>
                </a:solidFill>
                <a:latin typeface="Tahoma" pitchFamily="34" charset="0"/>
                <a:cs typeface="Tahoma" pitchFamily="34" charset="0"/>
              </a:rPr>
              <a:t>Nilai instrumental SDAL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a:t>
            </a:r>
            <a:r>
              <a:rPr lang="en-US" sz="2000">
                <a:solidFill>
                  <a:srgbClr val="003300"/>
                </a:solidFill>
                <a:latin typeface="Tahoma" pitchFamily="34" charset="0"/>
                <a:cs typeface="Tahoma" pitchFamily="34" charset="0"/>
              </a:rPr>
              <a:t>berkaitan dengan nilai pemanfaatan produksi dan konsumsi</a:t>
            </a:r>
          </a:p>
          <a:p>
            <a:pPr algn="just"/>
            <a:r>
              <a:rPr lang="en-US" sz="2000">
                <a:solidFill>
                  <a:srgbClr val="003300"/>
                </a:solidFill>
                <a:latin typeface="Tahoma" pitchFamily="34" charset="0"/>
                <a:cs typeface="Tahoma" pitchFamily="34" charset="0"/>
              </a:rPr>
              <a:t>Nilai intrinsic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rPr>
              <a:t> nilai yang melekat pada SDAL tersebut. Seperti nilai hutan yang berasal dari fungsi hutan dalam meregulasi sistem hidrologi</a:t>
            </a:r>
          </a:p>
          <a:p>
            <a:pPr algn="just" eaLnBrk="1" hangingPunct="1"/>
            <a:endParaRPr lang="en-US" sz="2000" b="1">
              <a:solidFill>
                <a:srgbClr val="003300"/>
              </a:solidFill>
              <a:latin typeface="Tahoma" pitchFamily="34" charset="0"/>
              <a:cs typeface="Tahoma" pitchFamily="34" charset="0"/>
            </a:endParaRPr>
          </a:p>
          <a:p>
            <a:pPr algn="just" eaLnBrk="1" hangingPunct="1"/>
            <a:r>
              <a:rPr lang="en-US" sz="2000" b="1">
                <a:solidFill>
                  <a:srgbClr val="0000CC"/>
                </a:solidFill>
                <a:latin typeface="Tahoma" pitchFamily="34" charset="0"/>
                <a:cs typeface="Tahoma" pitchFamily="34" charset="0"/>
              </a:rPr>
              <a:t>Monetary vs Biological Indicator</a:t>
            </a:r>
          </a:p>
          <a:p>
            <a:pPr algn="just" eaLnBrk="1" hangingPunct="1"/>
            <a:r>
              <a:rPr lang="en-US" sz="2000">
                <a:solidFill>
                  <a:srgbClr val="003300"/>
                </a:solidFill>
                <a:latin typeface="Tahoma" pitchFamily="34" charset="0"/>
                <a:cs typeface="Tahoma" pitchFamily="34" charset="0"/>
              </a:rPr>
              <a:t>Nilai uang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a:t>
            </a:r>
            <a:r>
              <a:rPr lang="en-US" sz="2000">
                <a:solidFill>
                  <a:srgbClr val="003300"/>
                </a:solidFill>
                <a:latin typeface="Tahoma" pitchFamily="34" charset="0"/>
                <a:cs typeface="Tahoma" pitchFamily="34" charset="0"/>
              </a:rPr>
              <a:t>biasanya digunakan sebagai instrumen penilaian SDAL yang didasarkan pada indikator biologi manfaat/dampak SDAL terhadap kesejahteraan manusia. </a:t>
            </a:r>
            <a:r>
              <a:rPr lang="en-US" sz="2000">
                <a:solidFill>
                  <a:srgbClr val="FF0000"/>
                </a:solidFill>
                <a:latin typeface="Tahoma" pitchFamily="34" charset="0"/>
                <a:cs typeface="Tahoma" pitchFamily="34" charset="0"/>
              </a:rPr>
              <a:t>Mis</a:t>
            </a:r>
            <a:r>
              <a:rPr lang="en-US" sz="2000">
                <a:solidFill>
                  <a:srgbClr val="003300"/>
                </a:solidFill>
                <a:latin typeface="Tahoma" pitchFamily="34" charset="0"/>
                <a:cs typeface="Tahoma" pitchFamily="34" charset="0"/>
              </a:rPr>
              <a:t>: nilai penurunan produktifitas ikan suatu ekosistem terumbukarang akan mudah jika disajikan dalam nilai uang</a:t>
            </a:r>
          </a:p>
          <a:p>
            <a:pPr algn="just" eaLnBrk="1" hangingPunct="1"/>
            <a:r>
              <a:rPr lang="en-US" sz="2000">
                <a:solidFill>
                  <a:srgbClr val="003300"/>
                </a:solidFill>
                <a:latin typeface="Tahoma" pitchFamily="34" charset="0"/>
                <a:cs typeface="Tahoma" pitchFamily="34" charset="0"/>
              </a:rPr>
              <a:t>Indikator biologi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a:t>
            </a:r>
            <a:r>
              <a:rPr lang="en-US" sz="2000">
                <a:solidFill>
                  <a:srgbClr val="003300"/>
                </a:solidFill>
                <a:latin typeface="Tahoma" pitchFamily="34" charset="0"/>
                <a:cs typeface="Tahoma" pitchFamily="34" charset="0"/>
              </a:rPr>
              <a:t>diperlihatkan dengan kualitas ekosistem dalam menopang kesejahteraan umat manusia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7"/>
          <p:cNvSpPr txBox="1">
            <a:spLocks noChangeArrowheads="1"/>
          </p:cNvSpPr>
          <p:nvPr/>
        </p:nvSpPr>
        <p:spPr bwMode="auto">
          <a:xfrm>
            <a:off x="990600" y="228600"/>
            <a:ext cx="7086600" cy="701675"/>
          </a:xfrm>
          <a:prstGeom prst="rect">
            <a:avLst/>
          </a:prstGeom>
          <a:noFill/>
          <a:ln w="9525">
            <a:noFill/>
            <a:miter lim="800000"/>
            <a:headEnd/>
            <a:tailEnd/>
          </a:ln>
        </p:spPr>
        <p:txBody>
          <a:bodyPr>
            <a:spAutoFit/>
          </a:bodyPr>
          <a:lstStyle/>
          <a:p>
            <a:pPr algn="ctr" eaLnBrk="1" hangingPunct="1"/>
            <a:r>
              <a:rPr lang="id-ID" sz="4000" b="1" smtClean="0">
                <a:solidFill>
                  <a:srgbClr val="003300"/>
                </a:solidFill>
                <a:latin typeface="Tahoma" pitchFamily="34" charset="0"/>
                <a:cs typeface="Tahoma" pitchFamily="34" charset="0"/>
              </a:rPr>
              <a:t>Perspektif Nilai SDAL  (2)</a:t>
            </a:r>
            <a:endParaRPr lang="id-ID" sz="4000" b="1">
              <a:solidFill>
                <a:srgbClr val="003300"/>
              </a:solidFill>
              <a:latin typeface="Tahoma" pitchFamily="34" charset="0"/>
              <a:cs typeface="Tahoma" pitchFamily="34" charset="0"/>
            </a:endParaRPr>
          </a:p>
        </p:txBody>
      </p:sp>
      <p:sp>
        <p:nvSpPr>
          <p:cNvPr id="15363" name="TextBox 5"/>
          <p:cNvSpPr txBox="1">
            <a:spLocks noChangeArrowheads="1"/>
          </p:cNvSpPr>
          <p:nvPr/>
        </p:nvSpPr>
        <p:spPr bwMode="auto">
          <a:xfrm>
            <a:off x="304800" y="1066800"/>
            <a:ext cx="8610600" cy="2044700"/>
          </a:xfrm>
          <a:prstGeom prst="rect">
            <a:avLst/>
          </a:prstGeom>
          <a:noFill/>
          <a:ln w="9525">
            <a:noFill/>
            <a:miter lim="800000"/>
            <a:headEnd/>
            <a:tailEnd/>
          </a:ln>
        </p:spPr>
        <p:txBody>
          <a:bodyPr>
            <a:spAutoFit/>
          </a:bodyPr>
          <a:lstStyle/>
          <a:p>
            <a:pPr algn="just" eaLnBrk="1" hangingPunct="1"/>
            <a:r>
              <a:rPr lang="id-ID" sz="2000" b="1" smtClean="0">
                <a:solidFill>
                  <a:srgbClr val="0000CC"/>
                </a:solidFill>
                <a:latin typeface="Tahoma" pitchFamily="34" charset="0"/>
                <a:cs typeface="Tahoma" pitchFamily="34" charset="0"/>
              </a:rPr>
              <a:t>Direct vs Indirect </a:t>
            </a:r>
            <a:r>
              <a:rPr lang="id-ID" sz="2000" b="1" smtClean="0">
                <a:solidFill>
                  <a:srgbClr val="0000CC"/>
                </a:solidFill>
                <a:latin typeface="Tahoma" pitchFamily="34" charset="0"/>
                <a:cs typeface="Tahoma" pitchFamily="34" charset="0"/>
              </a:rPr>
              <a:t>Value</a:t>
            </a:r>
            <a:endParaRPr lang="id-ID" sz="2000" b="1" smtClean="0">
              <a:solidFill>
                <a:srgbClr val="0000CC"/>
              </a:solidFill>
              <a:latin typeface="Tahoma" pitchFamily="34" charset="0"/>
              <a:cs typeface="Tahoma" pitchFamily="34" charset="0"/>
            </a:endParaRPr>
          </a:p>
          <a:p>
            <a:pPr algn="just" eaLnBrk="1" hangingPunct="1"/>
            <a:r>
              <a:rPr lang="id-ID" smtClean="0">
                <a:solidFill>
                  <a:srgbClr val="003300"/>
                </a:solidFill>
                <a:latin typeface="Tahoma" pitchFamily="34" charset="0"/>
                <a:cs typeface="Tahoma" pitchFamily="34" charset="0"/>
              </a:rPr>
              <a:t>Direct value </a:t>
            </a:r>
            <a:r>
              <a:rPr lang="id-ID" smtClean="0">
                <a:solidFill>
                  <a:srgbClr val="003300"/>
                </a:solidFill>
                <a:latin typeface="Tahoma" pitchFamily="34" charset="0"/>
                <a:cs typeface="Tahoma" pitchFamily="34" charset="0"/>
              </a:rPr>
              <a:t>(</a:t>
            </a:r>
            <a:r>
              <a:rPr lang="id-ID" smtClean="0">
                <a:solidFill>
                  <a:srgbClr val="003300"/>
                </a:solidFill>
                <a:latin typeface="Tahoma" pitchFamily="34" charset="0"/>
                <a:cs typeface="Tahoma" pitchFamily="34" charset="0"/>
              </a:rPr>
              <a:t>nilai </a:t>
            </a:r>
            <a:r>
              <a:rPr lang="id-ID" smtClean="0">
                <a:solidFill>
                  <a:srgbClr val="003300"/>
                </a:solidFill>
                <a:latin typeface="Tahoma" pitchFamily="34" charset="0"/>
                <a:cs typeface="Tahoma" pitchFamily="34" charset="0"/>
              </a:rPr>
              <a:t>langsung</a:t>
            </a:r>
            <a:r>
              <a:rPr lang="id-ID" smtClean="0">
                <a:solidFill>
                  <a:srgbClr val="003300"/>
                </a:solidFill>
                <a:latin typeface="Tahoma" pitchFamily="34" charset="0"/>
                <a:cs typeface="Tahoma" pitchFamily="34" charset="0"/>
              </a:rPr>
              <a:t>) </a:t>
            </a:r>
            <a:r>
              <a:rPr lang="id-ID" smtClean="0">
                <a:solidFill>
                  <a:srgbClr val="0000CC"/>
                </a:solidFill>
                <a:latin typeface="Tahoma" pitchFamily="34" charset="0"/>
                <a:cs typeface="Tahoma" pitchFamily="34" charset="0"/>
                <a:sym typeface="Wingdings" pitchFamily="2" charset="2"/>
              </a:rPr>
              <a:t></a:t>
            </a:r>
            <a:r>
              <a:rPr lang="id-ID" smtClean="0">
                <a:solidFill>
                  <a:srgbClr val="003300"/>
                </a:solidFill>
                <a:latin typeface="Tahoma" pitchFamily="34" charset="0"/>
                <a:cs typeface="Tahoma" pitchFamily="34" charset="0"/>
              </a:rPr>
              <a:t> nilai yang berasal dari manfaat langsung yang dapat dikonsumsi manusia dari suatu </a:t>
            </a:r>
            <a:r>
              <a:rPr lang="id-ID" smtClean="0">
                <a:solidFill>
                  <a:srgbClr val="003300"/>
                </a:solidFill>
                <a:latin typeface="Tahoma" pitchFamily="34" charset="0"/>
                <a:cs typeface="Tahoma" pitchFamily="34" charset="0"/>
              </a:rPr>
              <a:t>SDAL</a:t>
            </a:r>
            <a:r>
              <a:rPr lang="id-ID" smtClean="0">
                <a:solidFill>
                  <a:srgbClr val="003300"/>
                </a:solidFill>
                <a:latin typeface="Tahoma" pitchFamily="34" charset="0"/>
                <a:cs typeface="Tahoma" pitchFamily="34" charset="0"/>
              </a:rPr>
              <a:t>. </a:t>
            </a:r>
            <a:r>
              <a:rPr lang="id-ID" smtClean="0">
                <a:solidFill>
                  <a:srgbClr val="003300"/>
                </a:solidFill>
                <a:latin typeface="Tahoma" pitchFamily="34" charset="0"/>
                <a:cs typeface="Tahoma" pitchFamily="34" charset="0"/>
              </a:rPr>
              <a:t>Contoh</a:t>
            </a:r>
            <a:r>
              <a:rPr lang="id-ID" smtClean="0">
                <a:solidFill>
                  <a:srgbClr val="003300"/>
                </a:solidFill>
                <a:latin typeface="Tahoma" pitchFamily="34" charset="0"/>
                <a:cs typeface="Tahoma" pitchFamily="34" charset="0"/>
              </a:rPr>
              <a:t>: </a:t>
            </a:r>
            <a:r>
              <a:rPr lang="id-ID" smtClean="0">
                <a:solidFill>
                  <a:srgbClr val="003300"/>
                </a:solidFill>
                <a:latin typeface="Tahoma" pitchFamily="34" charset="0"/>
                <a:cs typeface="Tahoma" pitchFamily="34" charset="0"/>
              </a:rPr>
              <a:t>kayu</a:t>
            </a:r>
            <a:r>
              <a:rPr lang="id-ID" smtClean="0">
                <a:solidFill>
                  <a:srgbClr val="003300"/>
                </a:solidFill>
                <a:latin typeface="Tahoma" pitchFamily="34" charset="0"/>
                <a:cs typeface="Tahoma" pitchFamily="34" charset="0"/>
              </a:rPr>
              <a:t>, </a:t>
            </a:r>
            <a:r>
              <a:rPr lang="id-ID" smtClean="0">
                <a:solidFill>
                  <a:srgbClr val="003300"/>
                </a:solidFill>
                <a:latin typeface="Tahoma" pitchFamily="34" charset="0"/>
                <a:cs typeface="Tahoma" pitchFamily="34" charset="0"/>
              </a:rPr>
              <a:t>madu</a:t>
            </a:r>
            <a:r>
              <a:rPr lang="id-ID" smtClean="0">
                <a:solidFill>
                  <a:srgbClr val="003300"/>
                </a:solidFill>
                <a:latin typeface="Tahoma" pitchFamily="34" charset="0"/>
                <a:cs typeface="Tahoma" pitchFamily="34" charset="0"/>
              </a:rPr>
              <a:t>, rotan dll </a:t>
            </a:r>
            <a:r>
              <a:rPr lang="id-ID" smtClean="0">
                <a:solidFill>
                  <a:srgbClr val="0000CC"/>
                </a:solidFill>
                <a:latin typeface="Tahoma" pitchFamily="34" charset="0"/>
                <a:cs typeface="Tahoma" pitchFamily="34" charset="0"/>
                <a:sym typeface="Wingdings" pitchFamily="2" charset="2"/>
              </a:rPr>
              <a:t>dari </a:t>
            </a:r>
            <a:r>
              <a:rPr lang="id-ID" smtClean="0">
                <a:solidFill>
                  <a:srgbClr val="003300"/>
                </a:solidFill>
                <a:latin typeface="Tahoma" pitchFamily="34" charset="0"/>
                <a:cs typeface="Tahoma" pitchFamily="34" charset="0"/>
                <a:sym typeface="Wingdings" pitchFamily="2" charset="2"/>
              </a:rPr>
              <a:t>hutan</a:t>
            </a:r>
            <a:r>
              <a:rPr lang="id-ID" smtClean="0">
                <a:solidFill>
                  <a:srgbClr val="003300"/>
                </a:solidFill>
                <a:latin typeface="Tahoma" pitchFamily="34" charset="0"/>
                <a:cs typeface="Tahoma" pitchFamily="34" charset="0"/>
                <a:sym typeface="Wingdings" pitchFamily="2" charset="2"/>
              </a:rPr>
              <a:t>; ikan </a:t>
            </a:r>
            <a:r>
              <a:rPr lang="id-ID" smtClean="0">
                <a:solidFill>
                  <a:srgbClr val="0000CC"/>
                </a:solidFill>
                <a:latin typeface="Tahoma" pitchFamily="34" charset="0"/>
                <a:cs typeface="Tahoma" pitchFamily="34" charset="0"/>
                <a:sym typeface="Wingdings" pitchFamily="2" charset="2"/>
              </a:rPr>
              <a:t>dari</a:t>
            </a:r>
            <a:r>
              <a:rPr lang="id-ID" smtClean="0">
                <a:solidFill>
                  <a:srgbClr val="003300"/>
                </a:solidFill>
                <a:latin typeface="Tahoma" pitchFamily="34" charset="0"/>
                <a:cs typeface="Tahoma" pitchFamily="34" charset="0"/>
                <a:sym typeface="Wingdings" pitchFamily="2" charset="2"/>
              </a:rPr>
              <a:t> SDA </a:t>
            </a:r>
            <a:r>
              <a:rPr lang="id-ID" smtClean="0">
                <a:solidFill>
                  <a:srgbClr val="003300"/>
                </a:solidFill>
                <a:latin typeface="Tahoma" pitchFamily="34" charset="0"/>
                <a:cs typeface="Tahoma" pitchFamily="34" charset="0"/>
                <a:sym typeface="Wingdings" pitchFamily="2" charset="2"/>
              </a:rPr>
              <a:t>laut</a:t>
            </a:r>
            <a:endParaRPr lang="id-ID" smtClean="0">
              <a:solidFill>
                <a:srgbClr val="003300"/>
              </a:solidFill>
              <a:latin typeface="Tahoma" pitchFamily="34" charset="0"/>
              <a:cs typeface="Tahoma" pitchFamily="34" charset="0"/>
              <a:sym typeface="Wingdings" pitchFamily="2" charset="2"/>
            </a:endParaRPr>
          </a:p>
          <a:p>
            <a:pPr algn="just" eaLnBrk="1" hangingPunct="1"/>
            <a:r>
              <a:rPr lang="id-ID" smtClean="0">
                <a:solidFill>
                  <a:srgbClr val="003300"/>
                </a:solidFill>
                <a:latin typeface="Tahoma" pitchFamily="34" charset="0"/>
                <a:cs typeface="Tahoma" pitchFamily="34" charset="0"/>
                <a:sym typeface="Wingdings" pitchFamily="2" charset="2"/>
              </a:rPr>
              <a:t>Indirect value </a:t>
            </a:r>
            <a:r>
              <a:rPr lang="id-ID" smtClean="0">
                <a:solidFill>
                  <a:srgbClr val="003300"/>
                </a:solidFill>
                <a:latin typeface="Tahoma" pitchFamily="34" charset="0"/>
                <a:cs typeface="Tahoma" pitchFamily="34" charset="0"/>
                <a:sym typeface="Wingdings" pitchFamily="2" charset="2"/>
              </a:rPr>
              <a:t>(</a:t>
            </a:r>
            <a:r>
              <a:rPr lang="id-ID" smtClean="0">
                <a:solidFill>
                  <a:srgbClr val="003300"/>
                </a:solidFill>
                <a:latin typeface="Tahoma" pitchFamily="34" charset="0"/>
                <a:cs typeface="Tahoma" pitchFamily="34" charset="0"/>
                <a:sym typeface="Wingdings" pitchFamily="2" charset="2"/>
              </a:rPr>
              <a:t>manfaat tidak </a:t>
            </a:r>
            <a:r>
              <a:rPr lang="id-ID" smtClean="0">
                <a:solidFill>
                  <a:srgbClr val="003300"/>
                </a:solidFill>
                <a:latin typeface="Tahoma" pitchFamily="34" charset="0"/>
                <a:cs typeface="Tahoma" pitchFamily="34" charset="0"/>
                <a:sym typeface="Wingdings" pitchFamily="2" charset="2"/>
              </a:rPr>
              <a:t>langsung</a:t>
            </a:r>
            <a:r>
              <a:rPr lang="id-ID" smtClean="0">
                <a:solidFill>
                  <a:srgbClr val="003300"/>
                </a:solidFill>
                <a:latin typeface="Tahoma" pitchFamily="34" charset="0"/>
                <a:cs typeface="Tahoma" pitchFamily="34" charset="0"/>
                <a:sym typeface="Wingdings" pitchFamily="2" charset="2"/>
              </a:rPr>
              <a:t>) </a:t>
            </a:r>
            <a:r>
              <a:rPr lang="id-ID" smtClean="0">
                <a:solidFill>
                  <a:srgbClr val="0000CC"/>
                </a:solidFill>
                <a:latin typeface="Tahoma" pitchFamily="34" charset="0"/>
                <a:cs typeface="Tahoma" pitchFamily="34" charset="0"/>
                <a:sym typeface="Wingdings" pitchFamily="2" charset="2"/>
              </a:rPr>
              <a:t></a:t>
            </a:r>
            <a:r>
              <a:rPr lang="id-ID" smtClean="0">
                <a:solidFill>
                  <a:srgbClr val="003300"/>
                </a:solidFill>
                <a:latin typeface="Tahoma" pitchFamily="34" charset="0"/>
                <a:cs typeface="Tahoma" pitchFamily="34" charset="0"/>
                <a:sym typeface="Wingdings" pitchFamily="2" charset="2"/>
              </a:rPr>
              <a:t> nilai SDAL yang berasal dari jasa yang disediakan SDAL terkait fungsi ekosistem SDAL </a:t>
            </a:r>
            <a:r>
              <a:rPr lang="id-ID" smtClean="0">
                <a:solidFill>
                  <a:srgbClr val="003300"/>
                </a:solidFill>
                <a:latin typeface="Tahoma" pitchFamily="34" charset="0"/>
                <a:cs typeface="Tahoma" pitchFamily="34" charset="0"/>
                <a:sym typeface="Wingdings" pitchFamily="2" charset="2"/>
              </a:rPr>
              <a:t>tersebut</a:t>
            </a:r>
            <a:r>
              <a:rPr lang="id-ID" smtClean="0">
                <a:solidFill>
                  <a:srgbClr val="003300"/>
                </a:solidFill>
                <a:latin typeface="Tahoma" pitchFamily="34" charset="0"/>
                <a:cs typeface="Tahoma" pitchFamily="34" charset="0"/>
                <a:sym typeface="Wingdings" pitchFamily="2" charset="2"/>
              </a:rPr>
              <a:t>. Indirect value disebut juga </a:t>
            </a:r>
            <a:r>
              <a:rPr lang="id-ID" i="1" smtClean="0">
                <a:solidFill>
                  <a:srgbClr val="FF0000"/>
                </a:solidFill>
                <a:latin typeface="Tahoma" pitchFamily="34" charset="0"/>
                <a:cs typeface="Tahoma" pitchFamily="34" charset="0"/>
                <a:sym typeface="Wingdings" pitchFamily="2" charset="2"/>
              </a:rPr>
              <a:t>contributory </a:t>
            </a:r>
            <a:r>
              <a:rPr lang="id-ID" i="1" smtClean="0">
                <a:solidFill>
                  <a:srgbClr val="FF0000"/>
                </a:solidFill>
                <a:latin typeface="Tahoma" pitchFamily="34" charset="0"/>
                <a:cs typeface="Tahoma" pitchFamily="34" charset="0"/>
                <a:sym typeface="Wingdings" pitchFamily="2" charset="2"/>
              </a:rPr>
              <a:t>value</a:t>
            </a:r>
            <a:r>
              <a:rPr lang="id-ID" smtClean="0">
                <a:solidFill>
                  <a:srgbClr val="003300"/>
                </a:solidFill>
                <a:latin typeface="Tahoma" pitchFamily="34" charset="0"/>
                <a:cs typeface="Tahoma" pitchFamily="34" charset="0"/>
                <a:sym typeface="Wingdings" pitchFamily="2" charset="2"/>
              </a:rPr>
              <a:t>, </a:t>
            </a:r>
            <a:r>
              <a:rPr lang="id-ID" i="1" smtClean="0">
                <a:solidFill>
                  <a:srgbClr val="FF0000"/>
                </a:solidFill>
                <a:latin typeface="Tahoma" pitchFamily="34" charset="0"/>
                <a:cs typeface="Tahoma" pitchFamily="34" charset="0"/>
                <a:sym typeface="Wingdings" pitchFamily="2" charset="2"/>
              </a:rPr>
              <a:t>primary </a:t>
            </a:r>
            <a:r>
              <a:rPr lang="id-ID" i="1" smtClean="0">
                <a:solidFill>
                  <a:srgbClr val="FF0000"/>
                </a:solidFill>
                <a:latin typeface="Tahoma" pitchFamily="34" charset="0"/>
                <a:cs typeface="Tahoma" pitchFamily="34" charset="0"/>
                <a:sym typeface="Wingdings" pitchFamily="2" charset="2"/>
              </a:rPr>
              <a:t>value</a:t>
            </a:r>
            <a:r>
              <a:rPr lang="id-ID" smtClean="0">
                <a:solidFill>
                  <a:srgbClr val="003300"/>
                </a:solidFill>
                <a:latin typeface="Tahoma" pitchFamily="34" charset="0"/>
                <a:cs typeface="Tahoma" pitchFamily="34" charset="0"/>
                <a:sym typeface="Wingdings" pitchFamily="2" charset="2"/>
              </a:rPr>
              <a:t> dan </a:t>
            </a:r>
            <a:r>
              <a:rPr lang="id-ID" i="1" smtClean="0">
                <a:solidFill>
                  <a:srgbClr val="FF0000"/>
                </a:solidFill>
                <a:latin typeface="Tahoma" pitchFamily="34" charset="0"/>
                <a:cs typeface="Tahoma" pitchFamily="34" charset="0"/>
                <a:sym typeface="Wingdings" pitchFamily="2" charset="2"/>
              </a:rPr>
              <a:t>infrastructure </a:t>
            </a:r>
            <a:r>
              <a:rPr lang="id-ID" i="1" smtClean="0">
                <a:solidFill>
                  <a:srgbClr val="FF0000"/>
                </a:solidFill>
                <a:latin typeface="Tahoma" pitchFamily="34" charset="0"/>
                <a:cs typeface="Tahoma" pitchFamily="34" charset="0"/>
                <a:sym typeface="Wingdings" pitchFamily="2" charset="2"/>
              </a:rPr>
              <a:t>value</a:t>
            </a:r>
            <a:endParaRPr lang="id-ID" i="1">
              <a:solidFill>
                <a:srgbClr val="FF0000"/>
              </a:solidFill>
              <a:latin typeface="Tahoma" pitchFamily="34" charset="0"/>
              <a:cs typeface="Tahoma" pitchFamily="34" charset="0"/>
            </a:endParaRPr>
          </a:p>
        </p:txBody>
      </p:sp>
      <p:sp>
        <p:nvSpPr>
          <p:cNvPr id="15364" name="TextBox 6"/>
          <p:cNvSpPr txBox="1">
            <a:spLocks noChangeArrowheads="1"/>
          </p:cNvSpPr>
          <p:nvPr/>
        </p:nvSpPr>
        <p:spPr bwMode="auto">
          <a:xfrm>
            <a:off x="304800" y="3276600"/>
            <a:ext cx="8534400" cy="1220788"/>
          </a:xfrm>
          <a:prstGeom prst="rect">
            <a:avLst/>
          </a:prstGeom>
          <a:noFill/>
          <a:ln w="9525">
            <a:noFill/>
            <a:miter lim="800000"/>
            <a:headEnd/>
            <a:tailEnd/>
          </a:ln>
        </p:spPr>
        <p:txBody>
          <a:bodyPr>
            <a:spAutoFit/>
          </a:bodyPr>
          <a:lstStyle/>
          <a:p>
            <a:pPr algn="just" eaLnBrk="1" hangingPunct="1"/>
            <a:r>
              <a:rPr lang="id-ID" sz="2000" b="1" smtClean="0">
                <a:solidFill>
                  <a:srgbClr val="0000CC"/>
                </a:solidFill>
                <a:latin typeface="Tahoma" pitchFamily="34" charset="0"/>
                <a:cs typeface="Tahoma" pitchFamily="34" charset="0"/>
              </a:rPr>
              <a:t>Biodiversity vs Biological Resource </a:t>
            </a:r>
            <a:r>
              <a:rPr lang="id-ID" sz="2000" b="1" smtClean="0">
                <a:solidFill>
                  <a:srgbClr val="0000CC"/>
                </a:solidFill>
                <a:latin typeface="Tahoma" pitchFamily="34" charset="0"/>
                <a:cs typeface="Tahoma" pitchFamily="34" charset="0"/>
              </a:rPr>
              <a:t>Value</a:t>
            </a:r>
            <a:endParaRPr lang="id-ID" sz="2000" b="1" smtClean="0">
              <a:solidFill>
                <a:srgbClr val="0000CC"/>
              </a:solidFill>
              <a:latin typeface="Tahoma" pitchFamily="34" charset="0"/>
              <a:cs typeface="Tahoma" pitchFamily="34" charset="0"/>
            </a:endParaRPr>
          </a:p>
          <a:p>
            <a:pPr algn="just" eaLnBrk="1" hangingPunct="1"/>
            <a:r>
              <a:rPr lang="id-ID" smtClean="0">
                <a:solidFill>
                  <a:srgbClr val="003300"/>
                </a:solidFill>
                <a:latin typeface="Tahoma" pitchFamily="34" charset="0"/>
                <a:cs typeface="Tahoma" pitchFamily="34" charset="0"/>
              </a:rPr>
              <a:t>Nilai biodiversity </a:t>
            </a:r>
            <a:r>
              <a:rPr lang="id-ID" smtClean="0">
                <a:solidFill>
                  <a:srgbClr val="0000CC"/>
                </a:solidFill>
                <a:latin typeface="Tahoma" pitchFamily="34" charset="0"/>
                <a:cs typeface="Tahoma" pitchFamily="34" charset="0"/>
                <a:sym typeface="Wingdings" pitchFamily="2" charset="2"/>
              </a:rPr>
              <a:t></a:t>
            </a:r>
            <a:r>
              <a:rPr lang="id-ID" smtClean="0">
                <a:solidFill>
                  <a:srgbClr val="003300"/>
                </a:solidFill>
                <a:latin typeface="Tahoma" pitchFamily="34" charset="0"/>
                <a:cs typeface="Tahoma" pitchFamily="34" charset="0"/>
                <a:sym typeface="Wingdings" pitchFamily="2" charset="2"/>
              </a:rPr>
              <a:t> </a:t>
            </a:r>
            <a:r>
              <a:rPr lang="id-ID" smtClean="0">
                <a:solidFill>
                  <a:srgbClr val="003300"/>
                </a:solidFill>
                <a:latin typeface="Tahoma" pitchFamily="34" charset="0"/>
                <a:cs typeface="Tahoma" pitchFamily="34" charset="0"/>
              </a:rPr>
              <a:t>mengacu pada nilai keragaman </a:t>
            </a:r>
            <a:r>
              <a:rPr lang="id-ID" smtClean="0">
                <a:solidFill>
                  <a:srgbClr val="003300"/>
                </a:solidFill>
                <a:latin typeface="Tahoma" pitchFamily="34" charset="0"/>
                <a:cs typeface="Tahoma" pitchFamily="34" charset="0"/>
              </a:rPr>
              <a:t>biologi</a:t>
            </a:r>
            <a:r>
              <a:rPr lang="id-ID" smtClean="0">
                <a:solidFill>
                  <a:srgbClr val="003300"/>
                </a:solidFill>
                <a:latin typeface="Tahoma" pitchFamily="34" charset="0"/>
                <a:cs typeface="Tahoma" pitchFamily="34" charset="0"/>
              </a:rPr>
              <a:t>, sedangkan nilai sumberdaya biologi </a:t>
            </a:r>
            <a:r>
              <a:rPr lang="id-ID" smtClean="0">
                <a:solidFill>
                  <a:srgbClr val="0000CC"/>
                </a:solidFill>
                <a:latin typeface="Tahoma" pitchFamily="34" charset="0"/>
                <a:cs typeface="Tahoma" pitchFamily="34" charset="0"/>
                <a:sym typeface="Wingdings" pitchFamily="2" charset="2"/>
              </a:rPr>
              <a:t></a:t>
            </a:r>
            <a:r>
              <a:rPr lang="id-ID" smtClean="0">
                <a:solidFill>
                  <a:srgbClr val="003300"/>
                </a:solidFill>
                <a:latin typeface="Tahoma" pitchFamily="34" charset="0"/>
                <a:cs typeface="Tahoma" pitchFamily="34" charset="0"/>
                <a:sym typeface="Wingdings" pitchFamily="2" charset="2"/>
              </a:rPr>
              <a:t> </a:t>
            </a:r>
            <a:r>
              <a:rPr lang="id-ID" smtClean="0">
                <a:solidFill>
                  <a:srgbClr val="003300"/>
                </a:solidFill>
                <a:latin typeface="Tahoma" pitchFamily="34" charset="0"/>
                <a:cs typeface="Tahoma" pitchFamily="34" charset="0"/>
              </a:rPr>
              <a:t>merujuk pada nilai biologi itu </a:t>
            </a:r>
            <a:r>
              <a:rPr lang="id-ID" smtClean="0">
                <a:solidFill>
                  <a:srgbClr val="003300"/>
                </a:solidFill>
                <a:latin typeface="Tahoma" pitchFamily="34" charset="0"/>
                <a:cs typeface="Tahoma" pitchFamily="34" charset="0"/>
              </a:rPr>
              <a:t>sendiri</a:t>
            </a:r>
            <a:r>
              <a:rPr lang="id-ID" smtClean="0">
                <a:solidFill>
                  <a:srgbClr val="003300"/>
                </a:solidFill>
                <a:latin typeface="Tahoma" pitchFamily="34" charset="0"/>
                <a:cs typeface="Tahoma" pitchFamily="34" charset="0"/>
              </a:rPr>
              <a:t>. </a:t>
            </a:r>
            <a:r>
              <a:rPr lang="id-ID" smtClean="0">
                <a:solidFill>
                  <a:srgbClr val="FF0000"/>
                </a:solidFill>
                <a:latin typeface="Tahoma" pitchFamily="34" charset="0"/>
                <a:cs typeface="Tahoma" pitchFamily="34" charset="0"/>
              </a:rPr>
              <a:t>Mis</a:t>
            </a:r>
            <a:r>
              <a:rPr lang="id-ID" smtClean="0">
                <a:solidFill>
                  <a:srgbClr val="003300"/>
                </a:solidFill>
                <a:latin typeface="Tahoma" pitchFamily="34" charset="0"/>
                <a:cs typeface="Tahoma" pitchFamily="34" charset="0"/>
              </a:rPr>
              <a:t>: contoh keragaman flora dan nilai satu jenis flora </a:t>
            </a:r>
            <a:r>
              <a:rPr lang="id-ID" smtClean="0">
                <a:solidFill>
                  <a:srgbClr val="003300"/>
                </a:solidFill>
                <a:latin typeface="Tahoma" pitchFamily="34" charset="0"/>
                <a:cs typeface="Tahoma" pitchFamily="34" charset="0"/>
              </a:rPr>
              <a:t>tertentu</a:t>
            </a:r>
            <a:endParaRPr lang="id-ID">
              <a:solidFill>
                <a:srgbClr val="003300"/>
              </a:solidFill>
              <a:latin typeface="Tahoma" pitchFamily="34" charset="0"/>
              <a:cs typeface="Tahoma" pitchFamily="34" charset="0"/>
            </a:endParaRPr>
          </a:p>
        </p:txBody>
      </p:sp>
      <p:sp>
        <p:nvSpPr>
          <p:cNvPr id="15365" name="TextBox 8"/>
          <p:cNvSpPr txBox="1">
            <a:spLocks noChangeArrowheads="1"/>
          </p:cNvSpPr>
          <p:nvPr/>
        </p:nvSpPr>
        <p:spPr bwMode="auto">
          <a:xfrm>
            <a:off x="228600" y="4648200"/>
            <a:ext cx="8534400" cy="1770063"/>
          </a:xfrm>
          <a:prstGeom prst="rect">
            <a:avLst/>
          </a:prstGeom>
          <a:noFill/>
          <a:ln w="9525">
            <a:noFill/>
            <a:miter lim="800000"/>
            <a:headEnd/>
            <a:tailEnd/>
          </a:ln>
        </p:spPr>
        <p:txBody>
          <a:bodyPr>
            <a:spAutoFit/>
          </a:bodyPr>
          <a:lstStyle/>
          <a:p>
            <a:pPr algn="just" eaLnBrk="1" hangingPunct="1"/>
            <a:r>
              <a:rPr lang="id-ID" sz="2000" b="1" smtClean="0">
                <a:solidFill>
                  <a:srgbClr val="0000CC"/>
                </a:solidFill>
                <a:latin typeface="Tahoma" pitchFamily="34" charset="0"/>
                <a:cs typeface="Tahoma" pitchFamily="34" charset="0"/>
              </a:rPr>
              <a:t>Local vs Global </a:t>
            </a:r>
            <a:r>
              <a:rPr lang="id-ID" sz="2000" b="1" smtClean="0">
                <a:solidFill>
                  <a:srgbClr val="0000CC"/>
                </a:solidFill>
                <a:latin typeface="Tahoma" pitchFamily="34" charset="0"/>
                <a:cs typeface="Tahoma" pitchFamily="34" charset="0"/>
              </a:rPr>
              <a:t>Value</a:t>
            </a:r>
            <a:endParaRPr lang="id-ID" sz="2000" b="1" smtClean="0">
              <a:solidFill>
                <a:srgbClr val="0000CC"/>
              </a:solidFill>
              <a:latin typeface="Tahoma" pitchFamily="34" charset="0"/>
              <a:cs typeface="Tahoma" pitchFamily="34" charset="0"/>
            </a:endParaRPr>
          </a:p>
          <a:p>
            <a:pPr algn="just" eaLnBrk="1" hangingPunct="1"/>
            <a:r>
              <a:rPr lang="id-ID" smtClean="0">
                <a:solidFill>
                  <a:srgbClr val="003300"/>
                </a:solidFill>
                <a:latin typeface="Tahoma" pitchFamily="34" charset="0"/>
                <a:cs typeface="Tahoma" pitchFamily="34" charset="0"/>
              </a:rPr>
              <a:t>Nilai SDAL lokal </a:t>
            </a:r>
            <a:r>
              <a:rPr lang="id-ID" smtClean="0">
                <a:solidFill>
                  <a:srgbClr val="003300"/>
                </a:solidFill>
                <a:latin typeface="Tahoma" pitchFamily="34" charset="0"/>
                <a:cs typeface="Tahoma" pitchFamily="34" charset="0"/>
              </a:rPr>
              <a:t>(</a:t>
            </a:r>
            <a:r>
              <a:rPr lang="id-ID" smtClean="0">
                <a:solidFill>
                  <a:srgbClr val="003300"/>
                </a:solidFill>
                <a:latin typeface="Tahoma" pitchFamily="34" charset="0"/>
                <a:cs typeface="Tahoma" pitchFamily="34" charset="0"/>
              </a:rPr>
              <a:t>pada suatu lokasi </a:t>
            </a:r>
            <a:r>
              <a:rPr lang="id-ID" smtClean="0">
                <a:solidFill>
                  <a:srgbClr val="003300"/>
                </a:solidFill>
                <a:latin typeface="Tahoma" pitchFamily="34" charset="0"/>
                <a:cs typeface="Tahoma" pitchFamily="34" charset="0"/>
              </a:rPr>
              <a:t>tertentu</a:t>
            </a:r>
            <a:r>
              <a:rPr lang="id-ID" smtClean="0">
                <a:solidFill>
                  <a:srgbClr val="003300"/>
                </a:solidFill>
                <a:latin typeface="Tahoma" pitchFamily="34" charset="0"/>
                <a:cs typeface="Tahoma" pitchFamily="34" charset="0"/>
              </a:rPr>
              <a:t>) harus dilihat pada konteks </a:t>
            </a:r>
            <a:r>
              <a:rPr lang="id-ID" smtClean="0">
                <a:solidFill>
                  <a:srgbClr val="003300"/>
                </a:solidFill>
                <a:latin typeface="Tahoma" pitchFamily="34" charset="0"/>
                <a:cs typeface="Tahoma" pitchFamily="34" charset="0"/>
              </a:rPr>
              <a:t>global</a:t>
            </a:r>
            <a:r>
              <a:rPr lang="id-ID" smtClean="0">
                <a:solidFill>
                  <a:srgbClr val="003300"/>
                </a:solidFill>
                <a:latin typeface="Tahoma" pitchFamily="34" charset="0"/>
                <a:cs typeface="Tahoma" pitchFamily="34" charset="0"/>
              </a:rPr>
              <a:t>. Karena pada hakikinya ekosistem merupakan satu </a:t>
            </a:r>
            <a:r>
              <a:rPr lang="id-ID" smtClean="0">
                <a:solidFill>
                  <a:srgbClr val="003300"/>
                </a:solidFill>
                <a:latin typeface="Tahoma" pitchFamily="34" charset="0"/>
                <a:cs typeface="Tahoma" pitchFamily="34" charset="0"/>
              </a:rPr>
              <a:t>kesatuan</a:t>
            </a:r>
            <a:r>
              <a:rPr lang="id-ID" smtClean="0">
                <a:solidFill>
                  <a:srgbClr val="003300"/>
                </a:solidFill>
                <a:latin typeface="Tahoma" pitchFamily="34" charset="0"/>
                <a:cs typeface="Tahoma" pitchFamily="34" charset="0"/>
              </a:rPr>
              <a:t>. </a:t>
            </a:r>
            <a:r>
              <a:rPr lang="id-ID" smtClean="0">
                <a:solidFill>
                  <a:srgbClr val="FF0000"/>
                </a:solidFill>
                <a:latin typeface="Tahoma" pitchFamily="34" charset="0"/>
                <a:cs typeface="Tahoma" pitchFamily="34" charset="0"/>
              </a:rPr>
              <a:t>Mis</a:t>
            </a:r>
            <a:r>
              <a:rPr lang="id-ID" smtClean="0">
                <a:solidFill>
                  <a:srgbClr val="003300"/>
                </a:solidFill>
                <a:latin typeface="Tahoma" pitchFamily="34" charset="0"/>
                <a:cs typeface="Tahoma" pitchFamily="34" charset="0"/>
              </a:rPr>
              <a:t>: Nilai total hutan kalimantan hakikatnya bukan nilai dari hutan itu sendiri yang terpisahkan dari nilai-nilai bersifat </a:t>
            </a:r>
            <a:r>
              <a:rPr lang="id-ID" smtClean="0">
                <a:solidFill>
                  <a:srgbClr val="003300"/>
                </a:solidFill>
                <a:latin typeface="Tahoma" pitchFamily="34" charset="0"/>
                <a:cs typeface="Tahoma" pitchFamily="34" charset="0"/>
              </a:rPr>
              <a:t>global</a:t>
            </a:r>
            <a:r>
              <a:rPr lang="id-ID" smtClean="0">
                <a:solidFill>
                  <a:srgbClr val="003300"/>
                </a:solidFill>
                <a:latin typeface="Tahoma" pitchFamily="34" charset="0"/>
                <a:cs typeface="Tahoma" pitchFamily="34" charset="0"/>
              </a:rPr>
              <a:t>. Manfaat tidak langsung hutan kalimantan dapat dirasakan oleh penduduk </a:t>
            </a:r>
            <a:r>
              <a:rPr lang="id-ID" smtClean="0">
                <a:solidFill>
                  <a:srgbClr val="003300"/>
                </a:solidFill>
                <a:latin typeface="Tahoma" pitchFamily="34" charset="0"/>
                <a:cs typeface="Tahoma" pitchFamily="34" charset="0"/>
              </a:rPr>
              <a:t>Amerika</a:t>
            </a:r>
            <a:endParaRPr lang="id-ID">
              <a:solidFill>
                <a:srgbClr val="0033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7"/>
          <p:cNvSpPr txBox="1">
            <a:spLocks noChangeArrowheads="1"/>
          </p:cNvSpPr>
          <p:nvPr/>
        </p:nvSpPr>
        <p:spPr bwMode="auto">
          <a:xfrm>
            <a:off x="1066800" y="228600"/>
            <a:ext cx="70866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cs typeface="Tahoma" pitchFamily="34" charset="0"/>
              </a:rPr>
              <a:t>Perspektif Nilai SDAL  (3)</a:t>
            </a:r>
          </a:p>
        </p:txBody>
      </p:sp>
      <p:sp>
        <p:nvSpPr>
          <p:cNvPr id="16387" name="TextBox 5"/>
          <p:cNvSpPr txBox="1">
            <a:spLocks noChangeArrowheads="1"/>
          </p:cNvSpPr>
          <p:nvPr/>
        </p:nvSpPr>
        <p:spPr bwMode="auto">
          <a:xfrm>
            <a:off x="381000" y="1066800"/>
            <a:ext cx="8305800" cy="1616075"/>
          </a:xfrm>
          <a:prstGeom prst="rect">
            <a:avLst/>
          </a:prstGeom>
          <a:noFill/>
          <a:ln w="9525">
            <a:noFill/>
            <a:miter lim="800000"/>
            <a:headEnd/>
            <a:tailEnd/>
          </a:ln>
        </p:spPr>
        <p:txBody>
          <a:bodyPr>
            <a:spAutoFit/>
          </a:bodyPr>
          <a:lstStyle/>
          <a:p>
            <a:pPr algn="just" eaLnBrk="1" hangingPunct="1"/>
            <a:r>
              <a:rPr lang="en-US" sz="2000" b="1">
                <a:solidFill>
                  <a:srgbClr val="0000CC"/>
                </a:solidFill>
                <a:latin typeface="Tahoma" pitchFamily="34" charset="0"/>
                <a:cs typeface="Tahoma" pitchFamily="34" charset="0"/>
              </a:rPr>
              <a:t>Genetic value or ecosystem value</a:t>
            </a:r>
          </a:p>
          <a:p>
            <a:pPr algn="just" eaLnBrk="1" hangingPunct="1"/>
            <a:r>
              <a:rPr lang="en-US" sz="2000">
                <a:solidFill>
                  <a:srgbClr val="003300"/>
                </a:solidFill>
                <a:latin typeface="Tahoma" pitchFamily="34" charset="0"/>
                <a:cs typeface="Tahoma" pitchFamily="34" charset="0"/>
              </a:rPr>
              <a:t>Nilai genetic atau species adalah nilai yang difokuskan pada genetik atau spesies tertentu. Dapat pula nilai difokuskan pada nilai spesies dan ekosistem. Pendekatan ini bisa menimbulkan dua kali penilaian (double counting)</a:t>
            </a:r>
          </a:p>
        </p:txBody>
      </p:sp>
      <p:sp>
        <p:nvSpPr>
          <p:cNvPr id="16388" name="TextBox 9"/>
          <p:cNvSpPr txBox="1">
            <a:spLocks noChangeArrowheads="1"/>
          </p:cNvSpPr>
          <p:nvPr/>
        </p:nvSpPr>
        <p:spPr bwMode="auto">
          <a:xfrm>
            <a:off x="381000" y="2895600"/>
            <a:ext cx="8305800" cy="1311275"/>
          </a:xfrm>
          <a:prstGeom prst="rect">
            <a:avLst/>
          </a:prstGeom>
          <a:noFill/>
          <a:ln w="9525">
            <a:noFill/>
            <a:miter lim="800000"/>
            <a:headEnd/>
            <a:tailEnd/>
          </a:ln>
        </p:spPr>
        <p:txBody>
          <a:bodyPr>
            <a:spAutoFit/>
          </a:bodyPr>
          <a:lstStyle/>
          <a:p>
            <a:pPr algn="just" eaLnBrk="1" hangingPunct="1"/>
            <a:r>
              <a:rPr lang="en-US" sz="2000" b="1">
                <a:solidFill>
                  <a:srgbClr val="0000CC"/>
                </a:solidFill>
                <a:latin typeface="Tahoma" pitchFamily="34" charset="0"/>
                <a:cs typeface="Tahoma" pitchFamily="34" charset="0"/>
              </a:rPr>
              <a:t>Holistic VS Reduction Approach</a:t>
            </a:r>
            <a:r>
              <a:rPr lang="en-US" sz="2000" b="1">
                <a:solidFill>
                  <a:srgbClr val="003300"/>
                </a:solidFill>
                <a:latin typeface="Tahoma" pitchFamily="34" charset="0"/>
                <a:cs typeface="Tahoma" pitchFamily="34" charset="0"/>
              </a:rPr>
              <a:t> </a:t>
            </a:r>
          </a:p>
          <a:p>
            <a:pPr algn="just" eaLnBrk="1" hangingPunct="1"/>
            <a:r>
              <a:rPr lang="en-US" sz="2000">
                <a:solidFill>
                  <a:srgbClr val="003300"/>
                </a:solidFill>
                <a:latin typeface="Tahoma" pitchFamily="34" charset="0"/>
                <a:cs typeface="Tahoma" pitchFamily="34" charset="0"/>
              </a:rPr>
              <a:t>Dilihat secara holistic nilai SDAL bersifat abstract karena hakikanya nilai SDAL secara keseluruhan tidak akan dapat dinilai. Karena perhitungan nilai SDAL pada dasarnya hanyalah merupakan sebagian dari nilai SDAL </a:t>
            </a:r>
          </a:p>
        </p:txBody>
      </p:sp>
      <p:sp>
        <p:nvSpPr>
          <p:cNvPr id="16389" name="TextBox 10"/>
          <p:cNvSpPr txBox="1">
            <a:spLocks noChangeArrowheads="1"/>
          </p:cNvSpPr>
          <p:nvPr/>
        </p:nvSpPr>
        <p:spPr bwMode="auto">
          <a:xfrm>
            <a:off x="304800" y="4648200"/>
            <a:ext cx="8534400" cy="1616075"/>
          </a:xfrm>
          <a:prstGeom prst="rect">
            <a:avLst/>
          </a:prstGeom>
          <a:noFill/>
          <a:ln w="9525">
            <a:noFill/>
            <a:miter lim="800000"/>
            <a:headEnd/>
            <a:tailEnd/>
          </a:ln>
        </p:spPr>
        <p:txBody>
          <a:bodyPr>
            <a:spAutoFit/>
          </a:bodyPr>
          <a:lstStyle/>
          <a:p>
            <a:pPr algn="just" eaLnBrk="1" hangingPunct="1"/>
            <a:r>
              <a:rPr lang="en-US" sz="2000" b="1">
                <a:solidFill>
                  <a:srgbClr val="0000CC"/>
                </a:solidFill>
                <a:latin typeface="Tahoma" pitchFamily="34" charset="0"/>
                <a:cs typeface="Tahoma" pitchFamily="34" charset="0"/>
              </a:rPr>
              <a:t>Expert VS General Public Valuation</a:t>
            </a:r>
          </a:p>
          <a:p>
            <a:pPr algn="just" eaLnBrk="1" hangingPunct="1"/>
            <a:r>
              <a:rPr lang="en-US" sz="2000">
                <a:solidFill>
                  <a:srgbClr val="003300"/>
                </a:solidFill>
                <a:latin typeface="Tahoma" pitchFamily="34" charset="0"/>
                <a:cs typeface="Tahoma" pitchFamily="34" charset="0"/>
              </a:rPr>
              <a:t>Ada pendapat yang mengatakan bahwa penilaian SDAL hanya dapat dilakukan oleh mereka yang ahli dan mengerti SDAL tersebut. Pendapat lain mengatakan siapapun dapat berpartisipasi dalam penilaian sejauh dapat mengerti atas manfaat dan fungsi dari SDAL tersebut.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381000" y="1905000"/>
            <a:ext cx="8458200" cy="4292600"/>
          </a:xfrm>
          <a:prstGeom prst="rect">
            <a:avLst/>
          </a:prstGeom>
          <a:noFill/>
          <a:ln w="9525">
            <a:noFill/>
            <a:miter lim="800000"/>
            <a:headEnd/>
            <a:tailEnd/>
          </a:ln>
        </p:spPr>
        <p:txBody>
          <a:bodyPr>
            <a:spAutoFit/>
          </a:bodyPr>
          <a:lstStyle/>
          <a:p>
            <a:pPr marL="280988" indent="-280988" algn="just" eaLnBrk="1" hangingPunct="1">
              <a:buFont typeface="Arial" charset="0"/>
              <a:buChar char="•"/>
              <a:tabLst>
                <a:tab pos="338138" algn="l"/>
              </a:tabLst>
            </a:pPr>
            <a:r>
              <a:rPr lang="en-US" sz="2400">
                <a:solidFill>
                  <a:srgbClr val="003300"/>
                </a:solidFill>
                <a:latin typeface="Tahoma" pitchFamily="34" charset="0"/>
              </a:rPr>
              <a:t>Indonesia memiliki kekayaan </a:t>
            </a:r>
            <a:r>
              <a:rPr lang="en-US" sz="2400">
                <a:solidFill>
                  <a:srgbClr val="FF0000"/>
                </a:solidFill>
                <a:latin typeface="Tahoma" pitchFamily="34" charset="0"/>
              </a:rPr>
              <a:t>sumberdaya alam dan lingkungan</a:t>
            </a:r>
            <a:r>
              <a:rPr lang="en-US" sz="2400">
                <a:solidFill>
                  <a:srgbClr val="003300"/>
                </a:solidFill>
                <a:latin typeface="Tahoma" pitchFamily="34" charset="0"/>
              </a:rPr>
              <a:t> yang melimpah: Hutan, Laut, Pesisir, Pantai, Tambang, mineral, biodiversity dll. </a:t>
            </a:r>
          </a:p>
          <a:p>
            <a:pPr marL="280988" indent="-280988" algn="just" eaLnBrk="1" hangingPunct="1">
              <a:buFont typeface="Arial" charset="0"/>
              <a:buNone/>
              <a:tabLst>
                <a:tab pos="338138" algn="l"/>
              </a:tabLst>
            </a:pPr>
            <a:endParaRPr lang="en-US" sz="1600">
              <a:solidFill>
                <a:srgbClr val="003300"/>
              </a:solidFill>
              <a:latin typeface="Tahoma" pitchFamily="34" charset="0"/>
            </a:endParaRPr>
          </a:p>
          <a:p>
            <a:pPr marL="280988" indent="-280988" algn="just" eaLnBrk="1" hangingPunct="1">
              <a:buFont typeface="Arial" charset="0"/>
              <a:buChar char="•"/>
              <a:tabLst>
                <a:tab pos="338138" algn="l"/>
              </a:tabLst>
            </a:pPr>
            <a:r>
              <a:rPr lang="en-US" sz="2400">
                <a:solidFill>
                  <a:srgbClr val="003300"/>
                </a:solidFill>
                <a:latin typeface="Tahoma" pitchFamily="34" charset="0"/>
              </a:rPr>
              <a:t>Namun bangsa Indonesia belum dapat menghargai/menilai SDAL ini secara benar dan semestinya, di luar nilai pasar</a:t>
            </a:r>
          </a:p>
          <a:p>
            <a:pPr marL="280988" indent="-280988" algn="just" eaLnBrk="1" hangingPunct="1">
              <a:buFont typeface="Arial" charset="0"/>
              <a:buNone/>
              <a:tabLst>
                <a:tab pos="338138" algn="l"/>
              </a:tabLst>
            </a:pPr>
            <a:endParaRPr lang="en-US" sz="1600">
              <a:solidFill>
                <a:srgbClr val="003300"/>
              </a:solidFill>
              <a:latin typeface="Tahoma" pitchFamily="34" charset="0"/>
            </a:endParaRPr>
          </a:p>
          <a:p>
            <a:pPr marL="280988" indent="-280988" algn="just" eaLnBrk="1" hangingPunct="1">
              <a:buFont typeface="Arial" charset="0"/>
              <a:buChar char="•"/>
              <a:tabLst>
                <a:tab pos="338138" algn="l"/>
              </a:tabLst>
            </a:pPr>
            <a:r>
              <a:rPr lang="en-US" sz="2400">
                <a:solidFill>
                  <a:srgbClr val="003300"/>
                </a:solidFill>
                <a:latin typeface="Tahoma" pitchFamily="34" charset="0"/>
              </a:rPr>
              <a:t>Akibatnya, SDAL yang belum diapresiasi pasar memiliki nilai yang rendah, bahkan tidak bernilai sama sekali.</a:t>
            </a:r>
          </a:p>
          <a:p>
            <a:pPr marL="280988" indent="-280988" algn="just" eaLnBrk="1" hangingPunct="1">
              <a:buFont typeface="Arial" charset="0"/>
              <a:buNone/>
              <a:tabLst>
                <a:tab pos="338138" algn="l"/>
              </a:tabLst>
            </a:pPr>
            <a:endParaRPr lang="en-US" sz="1400">
              <a:solidFill>
                <a:srgbClr val="003300"/>
              </a:solidFill>
              <a:latin typeface="Tahoma" pitchFamily="34" charset="0"/>
            </a:endParaRPr>
          </a:p>
          <a:p>
            <a:pPr marL="280988" indent="-280988" algn="just" eaLnBrk="1" hangingPunct="1">
              <a:buFont typeface="Arial" charset="0"/>
              <a:buChar char="•"/>
              <a:tabLst>
                <a:tab pos="338138" algn="l"/>
              </a:tabLst>
            </a:pPr>
            <a:r>
              <a:rPr lang="en-US" sz="2400">
                <a:solidFill>
                  <a:srgbClr val="003300"/>
                </a:solidFill>
                <a:latin typeface="Tahoma" pitchFamily="34" charset="0"/>
              </a:rPr>
              <a:t>Nilai SDAL hanya sebatas nilai pasarnya.  </a:t>
            </a:r>
          </a:p>
          <a:p>
            <a:pPr marL="280988" indent="-280988" algn="just" eaLnBrk="1" hangingPunct="1">
              <a:buFont typeface="Arial" charset="0"/>
              <a:buNone/>
              <a:tabLst>
                <a:tab pos="338138" algn="l"/>
              </a:tabLst>
            </a:pPr>
            <a:endParaRPr lang="en-US" sz="1400">
              <a:solidFill>
                <a:srgbClr val="003300"/>
              </a:solidFill>
              <a:latin typeface="Tahoma" pitchFamily="34" charset="0"/>
            </a:endParaRPr>
          </a:p>
          <a:p>
            <a:pPr marL="280988" indent="-280988" algn="just" eaLnBrk="1" hangingPunct="1">
              <a:buFont typeface="Arial" charset="0"/>
              <a:buChar char="•"/>
              <a:tabLst>
                <a:tab pos="338138" algn="l"/>
              </a:tabLst>
            </a:pPr>
            <a:r>
              <a:rPr lang="en-US" sz="2400">
                <a:solidFill>
                  <a:srgbClr val="003300"/>
                </a:solidFill>
                <a:latin typeface="Tahoma" pitchFamily="34" charset="0"/>
              </a:rPr>
              <a:t>Manusia Indonesia menjadi ignoran atas SDALnya</a:t>
            </a:r>
          </a:p>
        </p:txBody>
      </p:sp>
      <p:sp>
        <p:nvSpPr>
          <p:cNvPr id="4099" name="TextBox 7"/>
          <p:cNvSpPr txBox="1">
            <a:spLocks noChangeArrowheads="1"/>
          </p:cNvSpPr>
          <p:nvPr/>
        </p:nvSpPr>
        <p:spPr bwMode="auto">
          <a:xfrm>
            <a:off x="1676400" y="304800"/>
            <a:ext cx="6019800" cy="762000"/>
          </a:xfrm>
          <a:prstGeom prst="rect">
            <a:avLst/>
          </a:prstGeom>
          <a:noFill/>
          <a:ln w="9525">
            <a:noFill/>
            <a:miter lim="800000"/>
            <a:headEnd/>
            <a:tailEnd/>
          </a:ln>
        </p:spPr>
        <p:txBody>
          <a:bodyPr>
            <a:spAutoFit/>
          </a:bodyPr>
          <a:lstStyle/>
          <a:p>
            <a:pPr algn="ctr" eaLnBrk="1" hangingPunct="1"/>
            <a:r>
              <a:rPr lang="en-US" sz="4400" b="1">
                <a:solidFill>
                  <a:srgbClr val="003300"/>
                </a:solidFill>
                <a:latin typeface="Tahoma" pitchFamily="34" charset="0"/>
              </a:rPr>
              <a:t>PENDAHULUAN (1)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2600" y="304800"/>
            <a:ext cx="7010400" cy="12954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KENAPA PERLU MENILAI JASA LINGKUNGAN (1)??</a:t>
            </a:r>
            <a:endParaRPr lang="ms-MY" sz="3600" b="1" smtClean="0">
              <a:solidFill>
                <a:schemeClr val="bg1"/>
              </a:solidFill>
              <a:effectLst>
                <a:outerShdw blurRad="38100" dist="38100" dir="2700000" algn="tl">
                  <a:srgbClr val="000000"/>
                </a:outerShdw>
              </a:effectLst>
            </a:endParaRPr>
          </a:p>
        </p:txBody>
      </p:sp>
      <p:sp>
        <p:nvSpPr>
          <p:cNvPr id="17411" name="Rectangle 3"/>
          <p:cNvSpPr>
            <a:spLocks noGrp="1" noChangeArrowheads="1"/>
          </p:cNvSpPr>
          <p:nvPr>
            <p:ph idx="1"/>
          </p:nvPr>
        </p:nvSpPr>
        <p:spPr>
          <a:xfrm>
            <a:off x="0" y="2133600"/>
            <a:ext cx="8991600" cy="4724400"/>
          </a:xfrm>
        </p:spPr>
        <p:txBody>
          <a:bodyPr/>
          <a:lstStyle/>
          <a:p>
            <a:pPr algn="just" eaLnBrk="1" hangingPunct="1">
              <a:buFont typeface="Wingdings" pitchFamily="2" charset="2"/>
              <a:buNone/>
            </a:pPr>
            <a:r>
              <a:rPr lang="en-US" sz="2400" smtClean="0">
                <a:solidFill>
                  <a:schemeClr val="bg1"/>
                </a:solidFill>
              </a:rPr>
              <a:t>	Terdapat beberapa alasan perlunya penilaian lingkungan, yaitu:</a:t>
            </a:r>
          </a:p>
          <a:p>
            <a:pPr algn="just" eaLnBrk="1" hangingPunct="1">
              <a:buFont typeface="Wingdings" pitchFamily="2" charset="2"/>
              <a:buNone/>
            </a:pPr>
            <a:endParaRPr lang="en-US" sz="1600" smtClean="0">
              <a:solidFill>
                <a:schemeClr val="bg1"/>
              </a:solidFill>
            </a:endParaRPr>
          </a:p>
          <a:p>
            <a:pPr algn="just" eaLnBrk="1" hangingPunct="1">
              <a:buFont typeface="Wingdings" pitchFamily="2" charset="2"/>
              <a:buNone/>
            </a:pPr>
            <a:r>
              <a:rPr lang="en-US" sz="2400" smtClean="0">
                <a:solidFill>
                  <a:schemeClr val="bg1"/>
                </a:solidFill>
              </a:rPr>
              <a:t>1.	</a:t>
            </a:r>
            <a:r>
              <a:rPr lang="en-US" sz="2400" i="1" smtClean="0">
                <a:solidFill>
                  <a:schemeClr val="bg1"/>
                </a:solidFill>
              </a:rPr>
              <a:t>Cost Benefit Analysis</a:t>
            </a:r>
            <a:r>
              <a:rPr lang="en-US" sz="2400" smtClean="0">
                <a:solidFill>
                  <a:schemeClr val="bg1"/>
                </a:solidFill>
              </a:rPr>
              <a:t> (CBA) digunakan untuk berbagai proyek dan kebijakan. Misal: proyek irigasi, pembangunan sumberdaya air serta proyek dengan </a:t>
            </a:r>
            <a:r>
              <a:rPr lang="en-US" sz="2400" b="1" i="1" smtClean="0">
                <a:solidFill>
                  <a:srgbClr val="0000FF"/>
                </a:solidFill>
              </a:rPr>
              <a:t>non market benefit</a:t>
            </a:r>
            <a:r>
              <a:rPr lang="en-US" sz="2400" b="1" smtClean="0">
                <a:solidFill>
                  <a:srgbClr val="0000FF"/>
                </a:solidFill>
              </a:rPr>
              <a:t> or </a:t>
            </a:r>
            <a:r>
              <a:rPr lang="en-US" sz="2400" b="1" i="1" smtClean="0">
                <a:solidFill>
                  <a:srgbClr val="0000FF"/>
                </a:solidFill>
              </a:rPr>
              <a:t>cost</a:t>
            </a:r>
            <a:r>
              <a:rPr lang="en-US" sz="2400" i="1" smtClean="0">
                <a:solidFill>
                  <a:srgbClr val="0000FF"/>
                </a:solidFill>
              </a:rPr>
              <a:t> </a:t>
            </a:r>
            <a:r>
              <a:rPr lang="en-US" sz="2400" smtClean="0">
                <a:solidFill>
                  <a:schemeClr val="bg1"/>
                </a:solidFill>
              </a:rPr>
              <a:t>(tidak diperdagangkan).</a:t>
            </a:r>
          </a:p>
          <a:p>
            <a:pPr algn="just" eaLnBrk="1" hangingPunct="1">
              <a:buFont typeface="Wingdings" pitchFamily="2" charset="2"/>
              <a:buNone/>
            </a:pPr>
            <a:endParaRPr lang="en-US" sz="2400" smtClean="0">
              <a:solidFill>
                <a:schemeClr val="bg1"/>
              </a:solidFill>
            </a:endParaRPr>
          </a:p>
          <a:p>
            <a:pPr algn="just" eaLnBrk="1" hangingPunct="1">
              <a:buFont typeface="Wingdings" pitchFamily="2" charset="2"/>
              <a:buNone/>
            </a:pPr>
            <a:r>
              <a:rPr lang="en-US" sz="2400" smtClean="0">
                <a:solidFill>
                  <a:schemeClr val="bg1"/>
                </a:solidFill>
              </a:rPr>
              <a:t>2.	Penilaian kerusakan </a:t>
            </a:r>
            <a:r>
              <a:rPr lang="en-US" sz="2400" b="1" smtClean="0">
                <a:solidFill>
                  <a:schemeClr val="bg1"/>
                </a:solidFill>
                <a:sym typeface="Wingdings" pitchFamily="2" charset="2"/>
              </a:rPr>
              <a:t></a:t>
            </a:r>
            <a:r>
              <a:rPr lang="en-US" sz="2400" smtClean="0">
                <a:solidFill>
                  <a:schemeClr val="bg1"/>
                </a:solidFill>
                <a:sym typeface="Wingdings" pitchFamily="2" charset="2"/>
              </a:rPr>
              <a:t> kompensasi kerusakan lingkungan merupakan hal penting dalam valuasi lingkungan.</a:t>
            </a:r>
            <a:endParaRPr lang="ms-MY" sz="2400" b="1" smtClean="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fontScale="90000"/>
          </a:bodyPr>
          <a:lstStyle/>
          <a:p>
            <a:pPr algn="ctr" eaLnBrk="1" hangingPunct="1">
              <a:defRPr/>
            </a:pPr>
            <a:r>
              <a:rPr lang="en-US" sz="3600" b="1" smtClean="0">
                <a:solidFill>
                  <a:schemeClr val="bg1"/>
                </a:solidFill>
                <a:effectLst>
                  <a:outerShdw blurRad="38100" dist="38100" dir="2700000" algn="tl">
                    <a:srgbClr val="000000"/>
                  </a:outerShdw>
                </a:effectLst>
              </a:rPr>
              <a:t>KENAPA PERLU MENILAI JASA LINGKUNGAN (1)??</a:t>
            </a:r>
          </a:p>
        </p:txBody>
      </p:sp>
      <p:sp>
        <p:nvSpPr>
          <p:cNvPr id="18435" name="Rectangle 3"/>
          <p:cNvSpPr>
            <a:spLocks noGrp="1" noChangeArrowheads="1"/>
          </p:cNvSpPr>
          <p:nvPr>
            <p:ph idx="1"/>
          </p:nvPr>
        </p:nvSpPr>
        <p:spPr>
          <a:xfrm>
            <a:off x="0" y="2286000"/>
            <a:ext cx="8915400" cy="4114800"/>
          </a:xfrm>
        </p:spPr>
        <p:txBody>
          <a:bodyPr/>
          <a:lstStyle/>
          <a:p>
            <a:pPr algn="just" eaLnBrk="1" hangingPunct="1">
              <a:buFont typeface="Wingdings" pitchFamily="2" charset="2"/>
              <a:buNone/>
            </a:pPr>
            <a:r>
              <a:rPr lang="en-US" sz="2400" smtClean="0">
                <a:solidFill>
                  <a:schemeClr val="bg1"/>
                </a:solidFill>
              </a:rPr>
              <a:t>3.	</a:t>
            </a:r>
            <a:r>
              <a:rPr lang="en-US" sz="2400" i="1" smtClean="0">
                <a:solidFill>
                  <a:schemeClr val="bg1"/>
                </a:solidFill>
              </a:rPr>
              <a:t>Regulatory analysis</a:t>
            </a:r>
            <a:r>
              <a:rPr lang="en-US" sz="2400" smtClean="0">
                <a:solidFill>
                  <a:schemeClr val="bg1"/>
                </a:solidFill>
              </a:rPr>
              <a:t> </a:t>
            </a:r>
            <a:r>
              <a:rPr lang="en-US" sz="2400" b="1" smtClean="0">
                <a:solidFill>
                  <a:schemeClr val="bg1"/>
                </a:solidFill>
                <a:sym typeface="Wingdings" pitchFamily="2" charset="2"/>
              </a:rPr>
              <a:t> </a:t>
            </a:r>
            <a:r>
              <a:rPr lang="en-US" sz="2400" smtClean="0">
                <a:solidFill>
                  <a:schemeClr val="bg1"/>
                </a:solidFill>
                <a:sym typeface="Wingdings" pitchFamily="2" charset="2"/>
              </a:rPr>
              <a:t>standar pengembangan kualitas lingkungan mensyaratkan adanya penilaian jasa lingkungan agar tercapai keseimbangan </a:t>
            </a:r>
            <a:r>
              <a:rPr lang="en-US" sz="2400" i="1" smtClean="0">
                <a:solidFill>
                  <a:srgbClr val="0000FF"/>
                </a:solidFill>
                <a:sym typeface="Wingdings" pitchFamily="2" charset="2"/>
              </a:rPr>
              <a:t>marginal benefit and cost</a:t>
            </a:r>
            <a:r>
              <a:rPr lang="en-US" sz="2400" smtClean="0">
                <a:solidFill>
                  <a:schemeClr val="bg1"/>
                </a:solidFill>
                <a:sym typeface="Wingdings" pitchFamily="2" charset="2"/>
              </a:rPr>
              <a:t>.</a:t>
            </a:r>
          </a:p>
          <a:p>
            <a:pPr algn="just" eaLnBrk="1" hangingPunct="1">
              <a:buFont typeface="Wingdings" pitchFamily="2" charset="2"/>
              <a:buNone/>
            </a:pPr>
            <a:endParaRPr lang="en-US" sz="2400" smtClean="0">
              <a:solidFill>
                <a:schemeClr val="bg1"/>
              </a:solidFill>
              <a:sym typeface="Wingdings" pitchFamily="2" charset="2"/>
            </a:endParaRPr>
          </a:p>
          <a:p>
            <a:pPr algn="just" eaLnBrk="1" hangingPunct="1">
              <a:buFont typeface="Wingdings" pitchFamily="2" charset="2"/>
              <a:buNone/>
            </a:pPr>
            <a:r>
              <a:rPr lang="en-US" sz="2400" smtClean="0">
                <a:solidFill>
                  <a:schemeClr val="bg1"/>
                </a:solidFill>
              </a:rPr>
              <a:t>4.	</a:t>
            </a:r>
            <a:r>
              <a:rPr lang="en-US" sz="2400" i="1" smtClean="0">
                <a:solidFill>
                  <a:schemeClr val="bg1"/>
                </a:solidFill>
              </a:rPr>
              <a:t>Land use planning</a:t>
            </a:r>
            <a:r>
              <a:rPr lang="en-US" sz="2400" smtClean="0">
                <a:solidFill>
                  <a:schemeClr val="bg1"/>
                </a:solidFill>
              </a:rPr>
              <a:t> </a:t>
            </a:r>
            <a:r>
              <a:rPr lang="en-US" sz="2400" smtClean="0">
                <a:solidFill>
                  <a:schemeClr val="bg1"/>
                </a:solidFill>
                <a:sym typeface="Wingdings" pitchFamily="2" charset="2"/>
              </a:rPr>
              <a:t> dalam perencanaan manajemen lingkungan (mis. hutan) permasalahan lingkungan perlu dipahami. Permasalahan dalam manajemen hutan untuk wisata alam adalah pemilihan waktu dan lokasi yang optimal dimana wisata alam dan </a:t>
            </a:r>
            <a:r>
              <a:rPr lang="en-US" sz="2400" i="1" smtClean="0">
                <a:solidFill>
                  <a:schemeClr val="bg1"/>
                </a:solidFill>
                <a:sym typeface="Wingdings" pitchFamily="2" charset="2"/>
              </a:rPr>
              <a:t>forestry</a:t>
            </a:r>
            <a:r>
              <a:rPr lang="en-US" sz="2400" smtClean="0">
                <a:solidFill>
                  <a:schemeClr val="bg1"/>
                </a:solidFill>
                <a:sym typeface="Wingdings" pitchFamily="2" charset="2"/>
              </a:rPr>
              <a:t> sekaligus bisa meningkatkan benefit.</a:t>
            </a:r>
          </a:p>
          <a:p>
            <a:pPr algn="just" eaLnBrk="1" hangingPunct="1">
              <a:buFont typeface="Wingdings" pitchFamily="2" charset="2"/>
              <a:buNone/>
            </a:pPr>
            <a:endParaRPr lang="en-US" sz="2400" smtClean="0">
              <a:solidFill>
                <a:schemeClr val="bg1"/>
              </a:solidFill>
              <a:sym typeface="Wingdings" pitchFamily="2" charset="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gn="ctr" eaLnBrk="1" hangingPunct="1">
              <a:defRPr/>
            </a:pPr>
            <a:r>
              <a:rPr lang="en-US" sz="3600" b="1" smtClean="0">
                <a:solidFill>
                  <a:schemeClr val="bg1"/>
                </a:solidFill>
                <a:effectLst>
                  <a:outerShdw blurRad="38100" dist="38100" dir="2700000" algn="tl">
                    <a:srgbClr val="000000"/>
                  </a:outerShdw>
                </a:effectLst>
              </a:rPr>
              <a:t>KENAPA PERLU MENILAI JASA LINGKUNGAN (2)?</a:t>
            </a:r>
            <a:endParaRPr lang="ms-MY" sz="3600" b="1" smtClean="0">
              <a:solidFill>
                <a:schemeClr val="bg1"/>
              </a:solidFill>
              <a:effectLst>
                <a:outerShdw blurRad="38100" dist="38100" dir="2700000" algn="tl">
                  <a:srgbClr val="000000"/>
                </a:outerShdw>
              </a:effectLst>
            </a:endParaRPr>
          </a:p>
        </p:txBody>
      </p:sp>
      <p:sp>
        <p:nvSpPr>
          <p:cNvPr id="19459" name="Rectangle 3"/>
          <p:cNvSpPr>
            <a:spLocks noGrp="1" noChangeArrowheads="1"/>
          </p:cNvSpPr>
          <p:nvPr>
            <p:ph idx="1"/>
          </p:nvPr>
        </p:nvSpPr>
        <p:spPr>
          <a:xfrm>
            <a:off x="0" y="2209800"/>
            <a:ext cx="8991600" cy="4648200"/>
          </a:xfrm>
        </p:spPr>
        <p:txBody>
          <a:bodyPr/>
          <a:lstStyle/>
          <a:p>
            <a:pPr algn="just" eaLnBrk="1" hangingPunct="1">
              <a:lnSpc>
                <a:spcPct val="90000"/>
              </a:lnSpc>
              <a:buFont typeface="Wingdings" pitchFamily="2" charset="2"/>
              <a:buNone/>
            </a:pPr>
            <a:r>
              <a:rPr lang="en-US" sz="2400" smtClean="0">
                <a:solidFill>
                  <a:schemeClr val="bg1"/>
                </a:solidFill>
              </a:rPr>
              <a:t>5.	</a:t>
            </a:r>
            <a:r>
              <a:rPr lang="en-US" sz="2400" i="1" smtClean="0">
                <a:solidFill>
                  <a:schemeClr val="bg1"/>
                </a:solidFill>
              </a:rPr>
              <a:t>Natural resource accounting</a:t>
            </a:r>
            <a:r>
              <a:rPr lang="en-US" sz="2400" smtClean="0">
                <a:solidFill>
                  <a:schemeClr val="bg1"/>
                </a:solidFill>
              </a:rPr>
              <a:t> </a:t>
            </a:r>
            <a:r>
              <a:rPr lang="en-US" sz="2400" smtClean="0">
                <a:solidFill>
                  <a:schemeClr val="bg1"/>
                </a:solidFill>
                <a:sym typeface="Wingdings" pitchFamily="2" charset="2"/>
              </a:rPr>
              <a:t> pengukuran ekonomi secara tradisisonal (GNP) tidak mencakup penurunan stok sumberdaya alam dan lingkungan serta perubahan nilai </a:t>
            </a:r>
            <a:r>
              <a:rPr lang="en-US" sz="2400" i="1" smtClean="0">
                <a:solidFill>
                  <a:schemeClr val="bg1"/>
                </a:solidFill>
                <a:sym typeface="Wingdings" pitchFamily="2" charset="2"/>
              </a:rPr>
              <a:t>non market value</a:t>
            </a:r>
            <a:r>
              <a:rPr lang="en-US" sz="2400" smtClean="0">
                <a:solidFill>
                  <a:schemeClr val="bg1"/>
                </a:solidFill>
                <a:sym typeface="Wingdings" pitchFamily="2" charset="2"/>
              </a:rPr>
              <a:t>. Pendekatan terbaru dalam akuntansi nasional dikenali sebagai </a:t>
            </a:r>
            <a:r>
              <a:rPr lang="en-US" sz="2400" b="1" i="1" smtClean="0">
                <a:solidFill>
                  <a:srgbClr val="0000FF"/>
                </a:solidFill>
                <a:sym typeface="Wingdings" pitchFamily="2" charset="2"/>
              </a:rPr>
              <a:t>green accounting</a:t>
            </a:r>
            <a:r>
              <a:rPr lang="en-US" sz="2400" i="1" smtClean="0">
                <a:solidFill>
                  <a:schemeClr val="bg1"/>
                </a:solidFill>
                <a:sym typeface="Wingdings" pitchFamily="2" charset="2"/>
              </a:rPr>
              <a:t> </a:t>
            </a:r>
            <a:r>
              <a:rPr lang="en-US" sz="2400" smtClean="0">
                <a:solidFill>
                  <a:schemeClr val="bg1"/>
                </a:solidFill>
                <a:sym typeface="Wingdings" pitchFamily="2" charset="2"/>
              </a:rPr>
              <a:t>atau </a:t>
            </a:r>
            <a:r>
              <a:rPr lang="en-US" sz="2400" b="1" i="1" smtClean="0">
                <a:solidFill>
                  <a:srgbClr val="0000FF"/>
                </a:solidFill>
                <a:sym typeface="Wingdings" pitchFamily="2" charset="2"/>
              </a:rPr>
              <a:t>natural resource accounting</a:t>
            </a:r>
            <a:r>
              <a:rPr lang="en-US" sz="2400" smtClean="0">
                <a:solidFill>
                  <a:schemeClr val="bg1"/>
                </a:solidFill>
                <a:sym typeface="Wingdings" pitchFamily="2" charset="2"/>
              </a:rPr>
              <a:t>. impose</a:t>
            </a:r>
          </a:p>
          <a:p>
            <a:pPr algn="just" eaLnBrk="1" hangingPunct="1">
              <a:lnSpc>
                <a:spcPct val="90000"/>
              </a:lnSpc>
              <a:buFont typeface="Wingdings" pitchFamily="2" charset="2"/>
              <a:buNone/>
            </a:pPr>
            <a:endParaRPr lang="en-US" sz="1400" smtClean="0">
              <a:solidFill>
                <a:schemeClr val="bg1"/>
              </a:solidFill>
            </a:endParaRPr>
          </a:p>
          <a:p>
            <a:pPr algn="just" eaLnBrk="1" hangingPunct="1">
              <a:lnSpc>
                <a:spcPct val="90000"/>
              </a:lnSpc>
              <a:buFont typeface="Wingdings" pitchFamily="2" charset="2"/>
              <a:buNone/>
            </a:pPr>
            <a:r>
              <a:rPr lang="en-US" sz="2400" smtClean="0">
                <a:solidFill>
                  <a:schemeClr val="bg1"/>
                </a:solidFill>
              </a:rPr>
              <a:t>6.	Bishop (2003) menyatakan bahwa terdapat kegunaan penting lainnya dalam penilaian lingkungan </a:t>
            </a:r>
            <a:r>
              <a:rPr lang="en-US" sz="2400" smtClean="0">
                <a:solidFill>
                  <a:schemeClr val="bg1"/>
                </a:solidFill>
                <a:sym typeface="Wingdings" pitchFamily="2" charset="2"/>
              </a:rPr>
              <a:t> Konsep </a:t>
            </a:r>
            <a:r>
              <a:rPr lang="en-US" sz="2400" b="1" i="1" smtClean="0">
                <a:solidFill>
                  <a:srgbClr val="0000FF"/>
                </a:solidFill>
                <a:sym typeface="Wingdings" pitchFamily="2" charset="2"/>
              </a:rPr>
              <a:t>economic sustainability</a:t>
            </a:r>
            <a:r>
              <a:rPr lang="en-US" sz="2400" smtClean="0">
                <a:solidFill>
                  <a:schemeClr val="bg1"/>
                </a:solidFill>
                <a:sym typeface="Wingdings" pitchFamily="2" charset="2"/>
              </a:rPr>
              <a:t> agar tercapai </a:t>
            </a:r>
            <a:r>
              <a:rPr lang="en-US" sz="2400" i="1" smtClean="0">
                <a:solidFill>
                  <a:schemeClr val="bg1"/>
                </a:solidFill>
                <a:sym typeface="Wingdings" pitchFamily="2" charset="2"/>
              </a:rPr>
              <a:t>sustainability</a:t>
            </a:r>
            <a:r>
              <a:rPr lang="en-US" sz="2400" smtClean="0">
                <a:solidFill>
                  <a:schemeClr val="bg1"/>
                </a:solidFill>
                <a:sym typeface="Wingdings" pitchFamily="2" charset="2"/>
              </a:rPr>
              <a:t> lingkungan. Untuk itu diperlukan batasan dalam </a:t>
            </a:r>
            <a:r>
              <a:rPr lang="en-US" sz="2400" i="1" smtClean="0">
                <a:solidFill>
                  <a:schemeClr val="bg1"/>
                </a:solidFill>
                <a:sym typeface="Wingdings" pitchFamily="2" charset="2"/>
              </a:rPr>
              <a:t>sustainability</a:t>
            </a:r>
            <a:r>
              <a:rPr lang="en-US" sz="2400" smtClean="0">
                <a:solidFill>
                  <a:schemeClr val="bg1"/>
                </a:solidFill>
                <a:sym typeface="Wingdings" pitchFamily="2" charset="2"/>
              </a:rPr>
              <a:t> itu sendiri, secara khusus adalah batasan dalam pengembangan industri dalam perekonomian.</a:t>
            </a:r>
            <a:endParaRPr lang="en-US" sz="2400" smtClean="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828800" y="228600"/>
            <a:ext cx="7315200" cy="1371600"/>
          </a:xfrm>
        </p:spPr>
        <p:txBody>
          <a:bodyPr/>
          <a:lstStyle/>
          <a:p>
            <a:pPr algn="ctr" eaLnBrk="1" hangingPunct="1">
              <a:defRPr/>
            </a:pPr>
            <a:r>
              <a:rPr lang="en-US" sz="3600" b="1" smtClean="0">
                <a:solidFill>
                  <a:schemeClr val="bg1"/>
                </a:solidFill>
                <a:effectLst>
                  <a:outerShdw blurRad="38100" dist="38100" dir="2700000" algn="tl">
                    <a:srgbClr val="000000"/>
                  </a:outerShdw>
                </a:effectLst>
              </a:rPr>
              <a:t>A TYPOLOGY OF ENVIRONMENTAL VALUES (1)</a:t>
            </a:r>
            <a:endParaRPr lang="ms-MY" sz="3600" b="1" smtClean="0">
              <a:solidFill>
                <a:schemeClr val="bg1"/>
              </a:solidFill>
              <a:effectLst>
                <a:outerShdw blurRad="38100" dist="38100" dir="2700000" algn="tl">
                  <a:srgbClr val="000000"/>
                </a:outerShdw>
              </a:effectLst>
            </a:endParaRPr>
          </a:p>
        </p:txBody>
      </p:sp>
      <p:sp>
        <p:nvSpPr>
          <p:cNvPr id="20483" name="Rectangle 3"/>
          <p:cNvSpPr>
            <a:spLocks noGrp="1" noChangeArrowheads="1"/>
          </p:cNvSpPr>
          <p:nvPr>
            <p:ph idx="1"/>
          </p:nvPr>
        </p:nvSpPr>
        <p:spPr>
          <a:xfrm>
            <a:off x="152400" y="1981200"/>
            <a:ext cx="8763000" cy="4572000"/>
          </a:xfrm>
        </p:spPr>
        <p:txBody>
          <a:bodyPr>
            <a:normAutofit lnSpcReduction="10000"/>
          </a:bodyPr>
          <a:lstStyle/>
          <a:p>
            <a:pPr algn="just" eaLnBrk="1" hangingPunct="1"/>
            <a:r>
              <a:rPr lang="ms-MY" sz="2400" smtClean="0">
                <a:solidFill>
                  <a:schemeClr val="bg1"/>
                </a:solidFill>
              </a:rPr>
              <a:t>Menentukan bentuk dari nilai lingkungan sulit dilaksanakan karena nilai bisa meningkat dalam cara dan konteks yang berbeda. Kebanyakan pengkategorian nilai didasarkan pada metode yang digunakan untuk mengukur nilai tersebut.</a:t>
            </a:r>
          </a:p>
          <a:p>
            <a:pPr algn="just" eaLnBrk="1" hangingPunct="1">
              <a:buFont typeface="Wingdings" pitchFamily="2" charset="2"/>
              <a:buNone/>
            </a:pPr>
            <a:endParaRPr lang="ms-MY" sz="1000" smtClean="0">
              <a:solidFill>
                <a:schemeClr val="bg1"/>
              </a:solidFill>
            </a:endParaRPr>
          </a:p>
          <a:p>
            <a:pPr algn="just" eaLnBrk="1" hangingPunct="1"/>
            <a:r>
              <a:rPr lang="ms-MY" sz="2400" smtClean="0">
                <a:solidFill>
                  <a:schemeClr val="bg1"/>
                </a:solidFill>
              </a:rPr>
              <a:t>Pengukuran nilai selalunya melibatkan perubahan sesuatu hal – terutama </a:t>
            </a:r>
            <a:r>
              <a:rPr lang="ms-MY" sz="2400" smtClean="0">
                <a:solidFill>
                  <a:srgbClr val="0000FF"/>
                </a:solidFill>
              </a:rPr>
              <a:t>perubahan kualitas lingkungan</a:t>
            </a:r>
            <a:r>
              <a:rPr lang="ms-MY" sz="2400" smtClean="0">
                <a:solidFill>
                  <a:schemeClr val="bg1"/>
                </a:solidFill>
              </a:rPr>
              <a:t>.</a:t>
            </a:r>
          </a:p>
          <a:p>
            <a:pPr algn="just" eaLnBrk="1" hangingPunct="1">
              <a:buFont typeface="Wingdings" pitchFamily="2" charset="2"/>
              <a:buNone/>
            </a:pPr>
            <a:endParaRPr lang="ms-MY" sz="1000" smtClean="0">
              <a:solidFill>
                <a:schemeClr val="bg1"/>
              </a:solidFill>
            </a:endParaRPr>
          </a:p>
          <a:p>
            <a:pPr algn="just" eaLnBrk="1" hangingPunct="1"/>
            <a:r>
              <a:rPr lang="ms-MY" sz="2400" smtClean="0">
                <a:solidFill>
                  <a:schemeClr val="bg1"/>
                </a:solidFill>
              </a:rPr>
              <a:t>Mis. </a:t>
            </a:r>
            <a:r>
              <a:rPr lang="ms-MY" sz="2400" smtClean="0">
                <a:solidFill>
                  <a:srgbClr val="0000FF"/>
                </a:solidFill>
              </a:rPr>
              <a:t>perubahan kualitas udara</a:t>
            </a:r>
            <a:r>
              <a:rPr lang="ms-MY" sz="2400" smtClean="0">
                <a:solidFill>
                  <a:schemeClr val="bg1"/>
                </a:solidFill>
              </a:rPr>
              <a:t> akan merubah beberapa nilai lainnya, diantaranya: peningkatan nilai karena adanya peningkatan kesehatan manusia dan bertambahnya nilai perumahan karena adanya perbaikan pemandangan.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228600"/>
            <a:ext cx="7010400" cy="1295400"/>
          </a:xfrm>
        </p:spPr>
        <p:txBody>
          <a:bodyPr>
            <a:normAutofit fontScale="90000"/>
          </a:bodyPr>
          <a:lstStyle/>
          <a:p>
            <a:pPr algn="ctr" eaLnBrk="1" hangingPunct="1">
              <a:defRPr/>
            </a:pPr>
            <a:r>
              <a:rPr lang="en-US" sz="3600" b="1" smtClean="0">
                <a:solidFill>
                  <a:schemeClr val="bg1"/>
                </a:solidFill>
                <a:effectLst>
                  <a:outerShdw blurRad="38100" dist="38100" dir="2700000" algn="tl">
                    <a:srgbClr val="000000"/>
                  </a:outerShdw>
                </a:effectLst>
              </a:rPr>
              <a:t>A TYPOLOGY OF ENVIRONMENTAL VALUES (2)</a:t>
            </a:r>
            <a:endParaRPr lang="ms-MY" sz="3600" b="1" smtClean="0">
              <a:solidFill>
                <a:schemeClr val="bg1"/>
              </a:solidFill>
              <a:effectLst>
                <a:outerShdw blurRad="38100" dist="38100" dir="2700000" algn="tl">
                  <a:srgbClr val="000000"/>
                </a:outerShdw>
              </a:effectLst>
            </a:endParaRPr>
          </a:p>
        </p:txBody>
      </p:sp>
      <p:sp>
        <p:nvSpPr>
          <p:cNvPr id="21507" name="Rectangle 3"/>
          <p:cNvSpPr>
            <a:spLocks noGrp="1" noChangeArrowheads="1"/>
          </p:cNvSpPr>
          <p:nvPr>
            <p:ph idx="1"/>
          </p:nvPr>
        </p:nvSpPr>
        <p:spPr>
          <a:xfrm>
            <a:off x="0" y="1981200"/>
            <a:ext cx="8991600" cy="4876800"/>
          </a:xfrm>
        </p:spPr>
        <p:txBody>
          <a:bodyPr/>
          <a:lstStyle/>
          <a:p>
            <a:pPr algn="just" eaLnBrk="1" hangingPunct="1">
              <a:buFont typeface="Wingdings" pitchFamily="2" charset="2"/>
              <a:buNone/>
            </a:pPr>
            <a:r>
              <a:rPr lang="ms-MY" sz="2400" smtClean="0">
                <a:solidFill>
                  <a:schemeClr val="bg1"/>
                </a:solidFill>
              </a:rPr>
              <a:t>	</a:t>
            </a:r>
            <a:r>
              <a:rPr lang="ms-MY" sz="2400" b="1" u="sng" smtClean="0">
                <a:solidFill>
                  <a:srgbClr val="0000FF"/>
                </a:solidFill>
              </a:rPr>
              <a:t>Nilai diekspresikan melalui </a:t>
            </a:r>
            <a:r>
              <a:rPr lang="ms-MY" sz="2400" b="1" i="1" u="sng" smtClean="0">
                <a:solidFill>
                  <a:srgbClr val="0000FF"/>
                </a:solidFill>
              </a:rPr>
              <a:t>market/near-market behavior</a:t>
            </a:r>
          </a:p>
          <a:p>
            <a:pPr algn="just" eaLnBrk="1" hangingPunct="1">
              <a:buFont typeface="Wingdings" pitchFamily="2" charset="2"/>
              <a:buNone/>
            </a:pPr>
            <a:endParaRPr lang="ms-MY" sz="1200" b="1" i="1" u="sng" smtClean="0">
              <a:solidFill>
                <a:srgbClr val="0000FF"/>
              </a:solidFill>
            </a:endParaRPr>
          </a:p>
          <a:p>
            <a:pPr algn="just" eaLnBrk="1" hangingPunct="1"/>
            <a:r>
              <a:rPr lang="ms-MY" sz="2400" smtClean="0">
                <a:solidFill>
                  <a:schemeClr val="bg1"/>
                </a:solidFill>
              </a:rPr>
              <a:t>Nilai yang dihubungkan dengan perubahan kualitas lingkungan mungkin ditunjukkan  melalui perubahan perilaku pasar. </a:t>
            </a:r>
          </a:p>
          <a:p>
            <a:pPr algn="just" eaLnBrk="1" hangingPunct="1">
              <a:buFont typeface="Wingdings" pitchFamily="2" charset="2"/>
              <a:buNone/>
            </a:pPr>
            <a:endParaRPr lang="ms-MY" sz="1000" smtClean="0">
              <a:solidFill>
                <a:schemeClr val="bg1"/>
              </a:solidFill>
            </a:endParaRPr>
          </a:p>
          <a:p>
            <a:pPr algn="just" eaLnBrk="1" hangingPunct="1"/>
            <a:r>
              <a:rPr lang="ms-MY" sz="2400" smtClean="0">
                <a:solidFill>
                  <a:schemeClr val="bg1"/>
                </a:solidFill>
              </a:rPr>
              <a:t>Perilaku pasar ini mungkin merupakan pembayaran terhadap barang tertentu atau beberapa barang yang berhubungan dengan perubahan lingkungan.</a:t>
            </a:r>
          </a:p>
          <a:p>
            <a:pPr algn="just" eaLnBrk="1" hangingPunct="1">
              <a:buFont typeface="Wingdings" pitchFamily="2" charset="2"/>
              <a:buNone/>
            </a:pPr>
            <a:endParaRPr lang="ms-MY" sz="1000" smtClean="0">
              <a:solidFill>
                <a:schemeClr val="bg1"/>
              </a:solidFill>
            </a:endParaRPr>
          </a:p>
          <a:p>
            <a:pPr algn="just" eaLnBrk="1" hangingPunct="1"/>
            <a:r>
              <a:rPr lang="ms-MY" sz="2400" smtClean="0">
                <a:solidFill>
                  <a:schemeClr val="bg1"/>
                </a:solidFill>
              </a:rPr>
              <a:t>Tipe nilai lingkungan ini biasanya merujuk kepada “</a:t>
            </a:r>
            <a:r>
              <a:rPr lang="ms-MY" sz="2400" i="1" smtClean="0">
                <a:solidFill>
                  <a:srgbClr val="0000FF"/>
                </a:solidFill>
              </a:rPr>
              <a:t>use value</a:t>
            </a:r>
            <a:r>
              <a:rPr lang="ms-MY" sz="2400" smtClean="0">
                <a:solidFill>
                  <a:schemeClr val="bg1"/>
                </a:solidFill>
              </a:rPr>
              <a:t>”</a:t>
            </a:r>
            <a:r>
              <a:rPr lang="ms-MY" sz="2400" i="1" smtClean="0">
                <a:solidFill>
                  <a:schemeClr val="bg1"/>
                </a:solidFill>
              </a:rPr>
              <a:t> </a:t>
            </a:r>
            <a:r>
              <a:rPr lang="ms-MY" sz="2400" smtClean="0">
                <a:solidFill>
                  <a:schemeClr val="bg1"/>
                </a:solidFill>
              </a:rPr>
              <a:t>suatu perubahan barang dan jasa.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4"/>
          <p:cNvSpPr>
            <a:spLocks noChangeArrowheads="1" noChangeShapeType="1" noTextEdit="1"/>
          </p:cNvSpPr>
          <p:nvPr/>
        </p:nvSpPr>
        <p:spPr bwMode="auto">
          <a:xfrm>
            <a:off x="1752600" y="2362200"/>
            <a:ext cx="6019800" cy="2514600"/>
          </a:xfrm>
          <a:prstGeom prst="rect">
            <a:avLst/>
          </a:prstGeom>
        </p:spPr>
        <p:txBody>
          <a:bodyPr wrap="none" fromWordArt="1">
            <a:prstTxWarp prst="textFadeUp">
              <a:avLst>
                <a:gd name="adj" fmla="val 9991"/>
              </a:avLst>
            </a:prstTxWarp>
          </a:bodyPr>
          <a:lstStyle/>
          <a:p>
            <a:pPr algn="ctr"/>
            <a:r>
              <a:rPr lang="id-ID" sz="7200" b="1"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gency FB"/>
              </a:rPr>
              <a:t>TERIMA KASIH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228600" y="1371600"/>
            <a:ext cx="8763000" cy="2133600"/>
          </a:xfrm>
          <a:prstGeom prst="rect">
            <a:avLst/>
          </a:prstGeom>
          <a:noFill/>
          <a:ln w="9525">
            <a:noFill/>
            <a:miter lim="800000"/>
            <a:headEnd/>
            <a:tailEnd/>
          </a:ln>
        </p:spPr>
        <p:txBody>
          <a:bodyPr>
            <a:spAutoFit/>
          </a:bodyPr>
          <a:lstStyle/>
          <a:p>
            <a:pPr algn="just" eaLnBrk="1" hangingPunct="1"/>
            <a:r>
              <a:rPr lang="en-US" sz="2000" b="1">
                <a:solidFill>
                  <a:srgbClr val="0000FF"/>
                </a:solidFill>
                <a:latin typeface="Tahoma" pitchFamily="34" charset="0"/>
              </a:rPr>
              <a:t>Perhatikan !</a:t>
            </a:r>
          </a:p>
          <a:p>
            <a:pPr algn="just" eaLnBrk="1" hangingPunct="1"/>
            <a:r>
              <a:rPr lang="en-US" sz="2000">
                <a:solidFill>
                  <a:srgbClr val="003300"/>
                </a:solidFill>
                <a:latin typeface="Tahoma" pitchFamily="34" charset="0"/>
              </a:rPr>
              <a:t>SD Hutan, nilai apa yg dapat kita berikan?</a:t>
            </a:r>
          </a:p>
          <a:p>
            <a:pPr algn="just" eaLnBrk="1" hangingPunct="1"/>
            <a:r>
              <a:rPr lang="en-US" sz="2000">
                <a:solidFill>
                  <a:srgbClr val="003300"/>
                </a:solidFill>
                <a:latin typeface="Tahoma" pitchFamily="34" charset="0"/>
              </a:rPr>
              <a:t>Demikian juga dengan Laut, pesisir, teluk, danau, terumbu karang, padang gembala dll?</a:t>
            </a:r>
          </a:p>
          <a:p>
            <a:pPr algn="just" eaLnBrk="1" hangingPunct="1"/>
            <a:endParaRPr lang="en-US" sz="1400">
              <a:solidFill>
                <a:srgbClr val="003300"/>
              </a:solidFill>
              <a:latin typeface="Tahoma" pitchFamily="34" charset="0"/>
            </a:endParaRPr>
          </a:p>
          <a:p>
            <a:pPr algn="just" eaLnBrk="1" hangingPunct="1"/>
            <a:r>
              <a:rPr lang="en-US" sz="2000">
                <a:solidFill>
                  <a:srgbClr val="003300"/>
                </a:solidFill>
                <a:latin typeface="Tahoma" pitchFamily="34" charset="0"/>
              </a:rPr>
              <a:t>Perhatikan juga capung, cecak, kelelawar, cacing, jengkrik, semut, rayap, gajah, harimau, badak</a:t>
            </a:r>
            <a:r>
              <a:rPr lang="en-US" sz="2000">
                <a:latin typeface="Tahoma" pitchFamily="34" charset="0"/>
              </a:rPr>
              <a:t> </a:t>
            </a:r>
            <a:r>
              <a:rPr lang="en-US" sz="2000" b="1">
                <a:solidFill>
                  <a:srgbClr val="FF0000"/>
                </a:solidFill>
                <a:latin typeface="Tahoma" pitchFamily="34" charset="0"/>
              </a:rPr>
              <a:t>how do we value them</a:t>
            </a:r>
            <a:r>
              <a:rPr lang="en-US" sz="2000">
                <a:solidFill>
                  <a:srgbClr val="003300"/>
                </a:solidFill>
                <a:latin typeface="Tahoma" pitchFamily="34" charset="0"/>
              </a:rPr>
              <a:t>?</a:t>
            </a:r>
            <a:r>
              <a:rPr lang="en-US" sz="2000">
                <a:latin typeface="Tahoma" pitchFamily="34" charset="0"/>
              </a:rPr>
              <a:t> </a:t>
            </a:r>
            <a:r>
              <a:rPr lang="en-US" sz="2000" b="1">
                <a:solidFill>
                  <a:srgbClr val="FF0000"/>
                </a:solidFill>
                <a:latin typeface="Tahoma" pitchFamily="34" charset="0"/>
              </a:rPr>
              <a:t>Don’t they have value</a:t>
            </a:r>
            <a:r>
              <a:rPr lang="en-US" sz="2000">
                <a:solidFill>
                  <a:srgbClr val="003300"/>
                </a:solidFill>
                <a:latin typeface="Tahoma" pitchFamily="34" charset="0"/>
              </a:rPr>
              <a:t>?</a:t>
            </a:r>
          </a:p>
        </p:txBody>
      </p:sp>
      <p:sp>
        <p:nvSpPr>
          <p:cNvPr id="5123" name="TextBox 4"/>
          <p:cNvSpPr txBox="1">
            <a:spLocks noChangeArrowheads="1"/>
          </p:cNvSpPr>
          <p:nvPr/>
        </p:nvSpPr>
        <p:spPr bwMode="auto">
          <a:xfrm>
            <a:off x="228600" y="3657600"/>
            <a:ext cx="8763000" cy="701675"/>
          </a:xfrm>
          <a:prstGeom prst="rect">
            <a:avLst/>
          </a:prstGeom>
          <a:noFill/>
          <a:ln w="9525">
            <a:noFill/>
            <a:miter lim="800000"/>
            <a:headEnd/>
            <a:tailEnd/>
          </a:ln>
        </p:spPr>
        <p:txBody>
          <a:bodyPr>
            <a:spAutoFit/>
          </a:bodyPr>
          <a:lstStyle/>
          <a:p>
            <a:pPr algn="just" eaLnBrk="1" hangingPunct="1"/>
            <a:r>
              <a:rPr lang="en-US" sz="2000">
                <a:solidFill>
                  <a:srgbClr val="003300"/>
                </a:solidFill>
                <a:latin typeface="Tahoma" pitchFamily="34" charset="0"/>
              </a:rPr>
              <a:t>We commonly ignore them because we consider that they are something without value!</a:t>
            </a:r>
          </a:p>
        </p:txBody>
      </p:sp>
      <p:sp>
        <p:nvSpPr>
          <p:cNvPr id="5124" name="TextBox 5"/>
          <p:cNvSpPr txBox="1">
            <a:spLocks noChangeArrowheads="1"/>
          </p:cNvSpPr>
          <p:nvPr/>
        </p:nvSpPr>
        <p:spPr bwMode="auto">
          <a:xfrm>
            <a:off x="304800" y="4495800"/>
            <a:ext cx="8610600" cy="1920875"/>
          </a:xfrm>
          <a:prstGeom prst="rect">
            <a:avLst/>
          </a:prstGeom>
          <a:noFill/>
          <a:ln w="9525">
            <a:noFill/>
            <a:miter lim="800000"/>
            <a:headEnd/>
            <a:tailEnd/>
          </a:ln>
        </p:spPr>
        <p:txBody>
          <a:bodyPr>
            <a:spAutoFit/>
          </a:bodyPr>
          <a:lstStyle/>
          <a:p>
            <a:pPr algn="just" eaLnBrk="1" hangingPunct="1"/>
            <a:r>
              <a:rPr lang="en-US" sz="2000" b="1">
                <a:solidFill>
                  <a:srgbClr val="0000FF"/>
                </a:solidFill>
                <a:latin typeface="Tahoma" pitchFamily="34" charset="0"/>
              </a:rPr>
              <a:t>Perhatikan!</a:t>
            </a:r>
          </a:p>
          <a:p>
            <a:pPr algn="just" eaLnBrk="1" hangingPunct="1"/>
            <a:r>
              <a:rPr lang="en-US" sz="2000">
                <a:solidFill>
                  <a:srgbClr val="FF0000"/>
                </a:solidFill>
                <a:latin typeface="Tahoma" pitchFamily="34" charset="0"/>
              </a:rPr>
              <a:t>Capung/burung</a:t>
            </a:r>
            <a:r>
              <a:rPr lang="en-US" sz="2000">
                <a:solidFill>
                  <a:srgbClr val="003300"/>
                </a:solidFill>
                <a:latin typeface="Tahoma" pitchFamily="34" charset="0"/>
              </a:rPr>
              <a:t> telah mengilhami orang membuat pesawat terbang, </a:t>
            </a:r>
            <a:r>
              <a:rPr lang="en-US" sz="2000">
                <a:solidFill>
                  <a:srgbClr val="FF0000"/>
                </a:solidFill>
                <a:latin typeface="Tahoma" pitchFamily="34" charset="0"/>
              </a:rPr>
              <a:t>Kelelawar</a:t>
            </a:r>
            <a:r>
              <a:rPr lang="en-US" sz="2000">
                <a:solidFill>
                  <a:srgbClr val="003300"/>
                </a:solidFill>
                <a:latin typeface="Tahoma" pitchFamily="34" charset="0"/>
              </a:rPr>
              <a:t> dapat terbang dalam kegelapan tanpa bertabrakan krn memiliki sensitifitas mendengar suara dengan frekuensi yang sangat rendah </a:t>
            </a:r>
            <a:r>
              <a:rPr lang="en-US" sz="2000">
                <a:solidFill>
                  <a:srgbClr val="003300"/>
                </a:solidFill>
                <a:latin typeface="Tahoma" pitchFamily="34" charset="0"/>
                <a:sym typeface="Wingdings" pitchFamily="2" charset="2"/>
              </a:rPr>
              <a:t> telah mengilhami seorang tuna netra AS mengenal gelombang suara ala kelelawar sehingga dapat membantu tuna netra menjalani hidup ‘</a:t>
            </a:r>
            <a:r>
              <a:rPr lang="en-US" sz="2000">
                <a:solidFill>
                  <a:srgbClr val="FF0000"/>
                </a:solidFill>
                <a:latin typeface="Tahoma" pitchFamily="34" charset="0"/>
                <a:sym typeface="Wingdings" pitchFamily="2" charset="2"/>
              </a:rPr>
              <a:t>normal</a:t>
            </a:r>
            <a:r>
              <a:rPr lang="en-US" sz="2000">
                <a:solidFill>
                  <a:srgbClr val="003300"/>
                </a:solidFill>
                <a:latin typeface="Tahoma" pitchFamily="34" charset="0"/>
                <a:sym typeface="Wingdings" pitchFamily="2" charset="2"/>
              </a:rPr>
              <a:t>’. </a:t>
            </a:r>
            <a:endParaRPr lang="en-US" sz="2000">
              <a:solidFill>
                <a:srgbClr val="003300"/>
              </a:solidFill>
              <a:latin typeface="Tahoma" pitchFamily="34" charset="0"/>
            </a:endParaRPr>
          </a:p>
        </p:txBody>
      </p:sp>
      <p:sp>
        <p:nvSpPr>
          <p:cNvPr id="5125" name="Rectangle 6"/>
          <p:cNvSpPr>
            <a:spLocks noChangeArrowheads="1"/>
          </p:cNvSpPr>
          <p:nvPr/>
        </p:nvSpPr>
        <p:spPr bwMode="auto">
          <a:xfrm>
            <a:off x="2133600" y="228600"/>
            <a:ext cx="5791200" cy="762000"/>
          </a:xfrm>
          <a:prstGeom prst="rect">
            <a:avLst/>
          </a:prstGeom>
          <a:noFill/>
          <a:ln w="9525">
            <a:noFill/>
            <a:miter lim="800000"/>
            <a:headEnd/>
            <a:tailEnd/>
          </a:ln>
        </p:spPr>
        <p:txBody>
          <a:bodyPr>
            <a:spAutoFit/>
          </a:bodyPr>
          <a:lstStyle/>
          <a:p>
            <a:pPr algn="ctr" eaLnBrk="1" hangingPunct="1"/>
            <a:r>
              <a:rPr lang="en-US" sz="4400" b="1">
                <a:solidFill>
                  <a:srgbClr val="003300"/>
                </a:solidFill>
                <a:latin typeface="Tahoma" pitchFamily="34" charset="0"/>
              </a:rPr>
              <a:t>PENDAHULUAN (2)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304800" y="152400"/>
            <a:ext cx="8839200" cy="13112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rPr>
              <a:t>Prinsip Filosofis Valuasi Ekonomi (1)</a:t>
            </a:r>
          </a:p>
        </p:txBody>
      </p:sp>
      <p:sp>
        <p:nvSpPr>
          <p:cNvPr id="6147" name="TextBox 6"/>
          <p:cNvSpPr txBox="1">
            <a:spLocks noChangeArrowheads="1"/>
          </p:cNvSpPr>
          <p:nvPr/>
        </p:nvSpPr>
        <p:spPr bwMode="auto">
          <a:xfrm>
            <a:off x="381000" y="2286000"/>
            <a:ext cx="8534400" cy="4114800"/>
          </a:xfrm>
          <a:prstGeom prst="rect">
            <a:avLst/>
          </a:prstGeom>
          <a:noFill/>
          <a:ln w="9525">
            <a:noFill/>
            <a:miter lim="800000"/>
            <a:headEnd/>
            <a:tailEnd/>
          </a:ln>
        </p:spPr>
        <p:txBody>
          <a:bodyPr>
            <a:spAutoFit/>
          </a:bodyPr>
          <a:lstStyle/>
          <a:p>
            <a:pPr algn="just" eaLnBrk="1" hangingPunct="1"/>
            <a:r>
              <a:rPr lang="en-US" sz="2000" b="1">
                <a:solidFill>
                  <a:srgbClr val="0000FF"/>
                </a:solidFill>
                <a:latin typeface="Tahoma" pitchFamily="34" charset="0"/>
              </a:rPr>
              <a:t>Anda tahu</a:t>
            </a:r>
            <a:r>
              <a:rPr lang="en-US" sz="2000">
                <a:solidFill>
                  <a:srgbClr val="003300"/>
                </a:solidFill>
                <a:latin typeface="Tahoma" pitchFamily="34" charset="0"/>
              </a:rPr>
              <a:t> pandangan </a:t>
            </a:r>
            <a:r>
              <a:rPr lang="en-US" sz="2000">
                <a:solidFill>
                  <a:srgbClr val="FF0000"/>
                </a:solidFill>
                <a:latin typeface="Tahoma" pitchFamily="34" charset="0"/>
              </a:rPr>
              <a:t>Ptolemy</a:t>
            </a:r>
            <a:r>
              <a:rPr lang="en-US" sz="2000">
                <a:solidFill>
                  <a:srgbClr val="003300"/>
                </a:solidFill>
                <a:latin typeface="Tahoma" pitchFamily="34" charset="0"/>
              </a:rPr>
              <a:t> tentang tata surya?  Bumi merupakan pusat planet dan matahari beredar mengelilingi bumi</a:t>
            </a:r>
          </a:p>
          <a:p>
            <a:pPr algn="just" eaLnBrk="1" hangingPunct="1"/>
            <a:endParaRPr lang="en-US" sz="1600">
              <a:solidFill>
                <a:srgbClr val="003300"/>
              </a:solidFill>
              <a:latin typeface="Tahoma" pitchFamily="34" charset="0"/>
            </a:endParaRPr>
          </a:p>
          <a:p>
            <a:pPr algn="just" eaLnBrk="1" hangingPunct="1"/>
            <a:r>
              <a:rPr lang="en-US" sz="2000">
                <a:solidFill>
                  <a:srgbClr val="003300"/>
                </a:solidFill>
                <a:latin typeface="Tahoma" pitchFamily="34" charset="0"/>
              </a:rPr>
              <a:t>Mirip dengan itu, </a:t>
            </a:r>
            <a:r>
              <a:rPr lang="en-US" sz="2000">
                <a:solidFill>
                  <a:srgbClr val="FF0000"/>
                </a:solidFill>
                <a:latin typeface="Tahoma" pitchFamily="34" charset="0"/>
              </a:rPr>
              <a:t>neoclassical economy</a:t>
            </a:r>
            <a:r>
              <a:rPr lang="en-US" sz="2000">
                <a:solidFill>
                  <a:srgbClr val="003300"/>
                </a:solidFill>
                <a:latin typeface="Tahoma" pitchFamily="34" charset="0"/>
              </a:rPr>
              <a:t> memandang, ekonomi merupakan pusat kegiatan manusia dimana SDAL hanya merupakan bagian dari sistem ekonomi secara keseluruhan. </a:t>
            </a:r>
          </a:p>
          <a:p>
            <a:pPr algn="just" eaLnBrk="1" hangingPunct="1"/>
            <a:endParaRPr lang="en-US" sz="1400">
              <a:solidFill>
                <a:srgbClr val="003300"/>
              </a:solidFill>
              <a:latin typeface="Tahoma" pitchFamily="34" charset="0"/>
            </a:endParaRPr>
          </a:p>
          <a:p>
            <a:pPr algn="just" eaLnBrk="1" hangingPunct="1"/>
            <a:r>
              <a:rPr lang="en-US" sz="2000">
                <a:solidFill>
                  <a:srgbClr val="003300"/>
                </a:solidFill>
                <a:latin typeface="Tahoma" pitchFamily="34" charset="0"/>
              </a:rPr>
              <a:t>Akibatnya, kegiatan ekonomi tidak memiliki kepekaan untuk menangkap sinyal terjadinya penurunan kualitas lingkungan yang disebabkan oleh kegiatan ekonomi tsb. </a:t>
            </a:r>
          </a:p>
          <a:p>
            <a:pPr algn="just" eaLnBrk="1" hangingPunct="1"/>
            <a:endParaRPr lang="en-US" sz="1400">
              <a:solidFill>
                <a:srgbClr val="003300"/>
              </a:solidFill>
              <a:latin typeface="Tahoma" pitchFamily="34" charset="0"/>
            </a:endParaRPr>
          </a:p>
          <a:p>
            <a:pPr algn="just" eaLnBrk="1" hangingPunct="1"/>
            <a:r>
              <a:rPr lang="en-US" sz="2000">
                <a:solidFill>
                  <a:srgbClr val="003300"/>
                </a:solidFill>
                <a:latin typeface="Tahoma" pitchFamily="34" charset="0"/>
              </a:rPr>
              <a:t>Mengapa terjadi</a:t>
            </a:r>
            <a:r>
              <a:rPr lang="en-US" sz="2000">
                <a:solidFill>
                  <a:srgbClr val="FF0000"/>
                </a:solidFill>
                <a:latin typeface="Tahoma" pitchFamily="34" charset="0"/>
              </a:rPr>
              <a:t> kekeringan di musim kemarau dan banjir di musim hujan</a:t>
            </a:r>
            <a:r>
              <a:rPr lang="en-US" sz="2000">
                <a:solidFill>
                  <a:srgbClr val="003300"/>
                </a:solidFill>
                <a:latin typeface="Tahoma" pitchFamily="34" charset="0"/>
              </a:rPr>
              <a:t>? Mengapa terjadi</a:t>
            </a:r>
            <a:r>
              <a:rPr lang="en-US" sz="2000">
                <a:solidFill>
                  <a:srgbClr val="FF0000"/>
                </a:solidFill>
                <a:latin typeface="Tahoma" pitchFamily="34" charset="0"/>
              </a:rPr>
              <a:t> penurunan kualitas badan sungai, danau</a:t>
            </a:r>
            <a:r>
              <a:rPr lang="en-US" sz="2000">
                <a:solidFill>
                  <a:srgbClr val="003300"/>
                </a:solidFill>
                <a:latin typeface="Tahoma" pitchFamily="34" charset="0"/>
              </a:rPr>
              <a:t>? Mengapa</a:t>
            </a:r>
            <a:r>
              <a:rPr lang="en-US" sz="2000">
                <a:solidFill>
                  <a:srgbClr val="FF0000"/>
                </a:solidFill>
                <a:latin typeface="Tahoma" pitchFamily="34" charset="0"/>
              </a:rPr>
              <a:t> jumlah tangkapan ikan terus menurun</a:t>
            </a:r>
            <a:r>
              <a:rPr lang="en-US" sz="2000">
                <a:solidFill>
                  <a:srgbClr val="003300"/>
                </a:solidFill>
                <a:latin typeface="Tahoma" pitchFamily="34"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457200" y="0"/>
            <a:ext cx="83820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cs typeface="Tahoma" pitchFamily="34" charset="0"/>
              </a:rPr>
              <a:t>Tantangan Generasi Mendatang</a:t>
            </a:r>
          </a:p>
        </p:txBody>
      </p:sp>
      <p:sp>
        <p:nvSpPr>
          <p:cNvPr id="8195" name="TextBox 4"/>
          <p:cNvSpPr txBox="1">
            <a:spLocks noChangeArrowheads="1"/>
          </p:cNvSpPr>
          <p:nvPr/>
        </p:nvSpPr>
        <p:spPr bwMode="auto">
          <a:xfrm>
            <a:off x="228600" y="1219200"/>
            <a:ext cx="8763000" cy="3505200"/>
          </a:xfrm>
          <a:prstGeom prst="rect">
            <a:avLst/>
          </a:prstGeom>
          <a:noFill/>
          <a:ln w="9525">
            <a:noFill/>
            <a:miter lim="800000"/>
            <a:headEnd/>
            <a:tailEnd/>
          </a:ln>
        </p:spPr>
        <p:txBody>
          <a:bodyPr>
            <a:spAutoFit/>
          </a:bodyPr>
          <a:lstStyle/>
          <a:p>
            <a:pPr algn="just" eaLnBrk="1" hangingPunct="1"/>
            <a:r>
              <a:rPr lang="en-US" sz="2000" b="1">
                <a:solidFill>
                  <a:srgbClr val="0000CC"/>
                </a:solidFill>
                <a:latin typeface="Tahoma" pitchFamily="34" charset="0"/>
                <a:cs typeface="Tahoma" pitchFamily="34" charset="0"/>
              </a:rPr>
              <a:t>Stop degradasi SDAL</a:t>
            </a:r>
            <a:r>
              <a:rPr lang="en-US" sz="2000">
                <a:solidFill>
                  <a:srgbClr val="003300"/>
                </a:solidFill>
                <a:latin typeface="Tahoma" pitchFamily="34" charset="0"/>
                <a:cs typeface="Tahoma" pitchFamily="34" charset="0"/>
              </a:rPr>
              <a:t> dengan cara mengubah paradigma pembangunan.</a:t>
            </a:r>
          </a:p>
          <a:p>
            <a:pPr algn="just" eaLnBrk="1" hangingPunct="1"/>
            <a:endParaRPr lang="en-US" sz="1600">
              <a:solidFill>
                <a:srgbClr val="003300"/>
              </a:solidFill>
              <a:latin typeface="Tahoma" pitchFamily="34" charset="0"/>
              <a:cs typeface="Tahoma" pitchFamily="34" charset="0"/>
            </a:endParaRPr>
          </a:p>
          <a:p>
            <a:pPr algn="just" eaLnBrk="1" hangingPunct="1"/>
            <a:r>
              <a:rPr lang="en-US" sz="2000">
                <a:solidFill>
                  <a:srgbClr val="003300"/>
                </a:solidFill>
                <a:latin typeface="Tahoma" pitchFamily="34" charset="0"/>
                <a:cs typeface="Tahoma" pitchFamily="34" charset="0"/>
              </a:rPr>
              <a:t>Pandangan bahwa ekonomi merupakan pusat kegiatan </a:t>
            </a:r>
            <a:r>
              <a:rPr lang="en-US" sz="2000">
                <a:solidFill>
                  <a:srgbClr val="0000CC"/>
                </a:solidFill>
                <a:latin typeface="Tahoma" pitchFamily="34" charset="0"/>
                <a:cs typeface="Tahoma" pitchFamily="34" charset="0"/>
              </a:rPr>
              <a:t>harus diubah menjadi</a:t>
            </a:r>
            <a:r>
              <a:rPr lang="en-US" sz="2000">
                <a:solidFill>
                  <a:srgbClr val="003300"/>
                </a:solidFill>
                <a:latin typeface="Tahoma" pitchFamily="34" charset="0"/>
                <a:cs typeface="Tahoma" pitchFamily="34" charset="0"/>
              </a:rPr>
              <a:t> SDAL merupakan pusat yang menyediakan barang dan jasa, baik yang diperdagangkan ataupun tidak.</a:t>
            </a:r>
          </a:p>
          <a:p>
            <a:pPr algn="just" eaLnBrk="1" hangingPunct="1"/>
            <a:endParaRPr lang="en-US" sz="1400">
              <a:solidFill>
                <a:srgbClr val="003300"/>
              </a:solidFill>
              <a:latin typeface="Tahoma" pitchFamily="34" charset="0"/>
              <a:cs typeface="Tahoma" pitchFamily="34" charset="0"/>
            </a:endParaRPr>
          </a:p>
          <a:p>
            <a:pPr algn="just" eaLnBrk="1" hangingPunct="1"/>
            <a:r>
              <a:rPr lang="en-US" sz="2000">
                <a:solidFill>
                  <a:srgbClr val="0000CC"/>
                </a:solidFill>
                <a:latin typeface="Tahoma" pitchFamily="34" charset="0"/>
                <a:cs typeface="Tahoma" pitchFamily="34" charset="0"/>
              </a:rPr>
              <a:t>Ekonomi ditempatkan pada lingkaran SDAL</a:t>
            </a:r>
            <a:r>
              <a:rPr lang="en-US" sz="2000">
                <a:solidFill>
                  <a:srgbClr val="003300"/>
                </a:solidFill>
                <a:latin typeface="Tahoma" pitchFamily="34" charset="0"/>
                <a:cs typeface="Tahoma" pitchFamily="34" charset="0"/>
              </a:rPr>
              <a:t> sebagaimana copernicus menempatkan matahari sebagai sentral yang dikelilingi oleh bumi dan planet lainnya. </a:t>
            </a:r>
          </a:p>
          <a:p>
            <a:pPr algn="just" eaLnBrk="1" hangingPunct="1"/>
            <a:endParaRPr lang="en-US" sz="1400">
              <a:solidFill>
                <a:srgbClr val="003300"/>
              </a:solidFill>
              <a:latin typeface="Tahoma" pitchFamily="34" charset="0"/>
              <a:cs typeface="Tahoma" pitchFamily="34" charset="0"/>
            </a:endParaRPr>
          </a:p>
          <a:p>
            <a:pPr algn="just" eaLnBrk="1" hangingPunct="1"/>
            <a:r>
              <a:rPr lang="en-US" sz="2000">
                <a:solidFill>
                  <a:srgbClr val="003300"/>
                </a:solidFill>
                <a:latin typeface="Tahoma" pitchFamily="34" charset="0"/>
                <a:cs typeface="Tahoma" pitchFamily="34" charset="0"/>
              </a:rPr>
              <a:t>Pandangan ini akan menyadarkan umat manusia yang mana jika penyedia barang dan jasa ini collaps maka kegiatan ekonomi akan terhenti. </a:t>
            </a:r>
          </a:p>
        </p:txBody>
      </p:sp>
      <p:sp>
        <p:nvSpPr>
          <p:cNvPr id="8196" name="TextBox 5"/>
          <p:cNvSpPr txBox="1">
            <a:spLocks noChangeArrowheads="1"/>
          </p:cNvSpPr>
          <p:nvPr/>
        </p:nvSpPr>
        <p:spPr bwMode="auto">
          <a:xfrm>
            <a:off x="228600" y="4800600"/>
            <a:ext cx="8686800" cy="1616075"/>
          </a:xfrm>
          <a:prstGeom prst="rect">
            <a:avLst/>
          </a:prstGeom>
          <a:noFill/>
          <a:ln w="9525">
            <a:noFill/>
            <a:miter lim="800000"/>
            <a:headEnd/>
            <a:tailEnd/>
          </a:ln>
        </p:spPr>
        <p:txBody>
          <a:bodyPr>
            <a:spAutoFit/>
          </a:bodyPr>
          <a:lstStyle/>
          <a:p>
            <a:pPr algn="just" eaLnBrk="1" hangingPunct="1"/>
            <a:r>
              <a:rPr lang="en-US" sz="2000">
                <a:solidFill>
                  <a:srgbClr val="003300"/>
                </a:solidFill>
                <a:latin typeface="Tahoma" pitchFamily="34" charset="0"/>
                <a:cs typeface="Tahoma" pitchFamily="34" charset="0"/>
              </a:rPr>
              <a:t>Dengan kata lain, </a:t>
            </a:r>
            <a:r>
              <a:rPr lang="en-US" sz="2000">
                <a:solidFill>
                  <a:srgbClr val="FF0000"/>
                </a:solidFill>
                <a:latin typeface="Tahoma" pitchFamily="34" charset="0"/>
                <a:cs typeface="Tahoma" pitchFamily="34" charset="0"/>
              </a:rPr>
              <a:t>SDAL tidak lagi hanya dilihat sebagai faktor produksi </a:t>
            </a:r>
            <a:r>
              <a:rPr lang="en-US" sz="2000">
                <a:solidFill>
                  <a:srgbClr val="003300"/>
                </a:solidFill>
                <a:latin typeface="Tahoma" pitchFamily="34" charset="0"/>
                <a:cs typeface="Tahoma" pitchFamily="34" charset="0"/>
              </a:rPr>
              <a:t>yg boleh dieksploitasi tanpa batas untuk memenuhi kepuasa ekonomi, namun harus dilihat </a:t>
            </a:r>
            <a:r>
              <a:rPr lang="en-US" sz="2000">
                <a:solidFill>
                  <a:srgbClr val="FF0000"/>
                </a:solidFill>
                <a:latin typeface="Tahoma" pitchFamily="34" charset="0"/>
                <a:cs typeface="Tahoma" pitchFamily="34" charset="0"/>
              </a:rPr>
              <a:t>sebagai suatu sistem yang utuh yang didalamnya mengandung nilai intrinsik</a:t>
            </a:r>
            <a:r>
              <a:rPr lang="en-US" sz="2000">
                <a:solidFill>
                  <a:srgbClr val="003300"/>
                </a:solidFill>
                <a:latin typeface="Tahoma" pitchFamily="34" charset="0"/>
                <a:cs typeface="Tahoma" pitchFamily="34" charset="0"/>
              </a:rPr>
              <a:t> terlepas dari apakah dia dapat dikonsumsi atau tidak. </a:t>
            </a:r>
            <a:r>
              <a:rPr lang="en-US" sz="2000">
                <a:solidFill>
                  <a:srgbClr val="003300"/>
                </a:solidFill>
                <a:latin typeface="Tahoma" pitchFamily="34" charset="0"/>
                <a:cs typeface="Tahoma" pitchFamily="34" charset="0"/>
                <a:sym typeface="Wingdings" pitchFamily="2" charset="2"/>
              </a:rPr>
              <a:t> Filosofi dasar mengapa valuasi ekonomi lahir. </a:t>
            </a:r>
            <a:endParaRPr lang="en-US" sz="2000">
              <a:solidFill>
                <a:srgbClr val="0033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p:cNvSpPr txBox="1">
            <a:spLocks noChangeArrowheads="1"/>
          </p:cNvSpPr>
          <p:nvPr/>
        </p:nvSpPr>
        <p:spPr bwMode="auto">
          <a:xfrm>
            <a:off x="381000" y="228600"/>
            <a:ext cx="8229600" cy="1311275"/>
          </a:xfrm>
          <a:prstGeom prst="rect">
            <a:avLst/>
          </a:prstGeom>
          <a:noFill/>
          <a:ln w="9525">
            <a:noFill/>
            <a:miter lim="800000"/>
            <a:headEnd/>
            <a:tailEnd/>
          </a:ln>
        </p:spPr>
        <p:txBody>
          <a:bodyPr>
            <a:spAutoFit/>
          </a:bodyPr>
          <a:lstStyle/>
          <a:p>
            <a:pPr algn="ctr" eaLnBrk="1" hangingPunct="1"/>
            <a:r>
              <a:rPr lang="id-ID" sz="4000" b="1" smtClean="0">
                <a:solidFill>
                  <a:srgbClr val="003300"/>
                </a:solidFill>
                <a:latin typeface="Tahoma" pitchFamily="34" charset="0"/>
                <a:cs typeface="Tahoma" pitchFamily="34" charset="0"/>
              </a:rPr>
              <a:t>Sejarah Keruntuhan Peradaban Bangsa-bangsa</a:t>
            </a:r>
            <a:endParaRPr lang="id-ID" sz="4000" b="1">
              <a:solidFill>
                <a:srgbClr val="003300"/>
              </a:solidFill>
              <a:latin typeface="Tahoma" pitchFamily="34" charset="0"/>
              <a:cs typeface="Tahoma" pitchFamily="34" charset="0"/>
            </a:endParaRPr>
          </a:p>
        </p:txBody>
      </p:sp>
      <p:sp>
        <p:nvSpPr>
          <p:cNvPr id="9219" name="TextBox 4"/>
          <p:cNvSpPr txBox="1">
            <a:spLocks noChangeArrowheads="1"/>
          </p:cNvSpPr>
          <p:nvPr/>
        </p:nvSpPr>
        <p:spPr bwMode="auto">
          <a:xfrm>
            <a:off x="304800" y="1905000"/>
            <a:ext cx="8610600" cy="4848225"/>
          </a:xfrm>
          <a:prstGeom prst="rect">
            <a:avLst/>
          </a:prstGeom>
          <a:noFill/>
          <a:ln w="9525">
            <a:noFill/>
            <a:miter lim="800000"/>
            <a:headEnd/>
            <a:tailEnd/>
          </a:ln>
        </p:spPr>
        <p:txBody>
          <a:bodyPr>
            <a:spAutoFit/>
          </a:bodyPr>
          <a:lstStyle/>
          <a:p>
            <a:pPr algn="just" eaLnBrk="1" hangingPunct="1"/>
            <a:r>
              <a:rPr lang="id-ID" sz="2000" smtClean="0">
                <a:solidFill>
                  <a:srgbClr val="003300"/>
                </a:solidFill>
                <a:latin typeface="Tahoma" pitchFamily="34" charset="0"/>
                <a:cs typeface="Tahoma" pitchFamily="34" charset="0"/>
              </a:rPr>
              <a:t>Sumerian merupakan bangsa yang jaya pada masa milenium keempat SM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Pencipta </a:t>
            </a:r>
            <a:r>
              <a:rPr lang="id-ID" sz="2000" smtClean="0">
                <a:solidFill>
                  <a:srgbClr val="FF0000"/>
                </a:solidFill>
                <a:latin typeface="Tahoma" pitchFamily="34" charset="0"/>
                <a:cs typeface="Tahoma" pitchFamily="34" charset="0"/>
              </a:rPr>
              <a:t>tata perkotaan</a:t>
            </a:r>
            <a:r>
              <a:rPr lang="id-ID" sz="2000" smtClean="0">
                <a:solidFill>
                  <a:srgbClr val="003300"/>
                </a:solidFill>
                <a:latin typeface="Tahoma" pitchFamily="34" charset="0"/>
                <a:cs typeface="Tahoma" pitchFamily="34" charset="0"/>
              </a:rPr>
              <a:t>, </a:t>
            </a:r>
            <a:r>
              <a:rPr lang="id-ID" sz="2000" smtClean="0">
                <a:solidFill>
                  <a:srgbClr val="FF0000"/>
                </a:solidFill>
                <a:latin typeface="Tahoma" pitchFamily="34" charset="0"/>
                <a:cs typeface="Tahoma" pitchFamily="34" charset="0"/>
              </a:rPr>
              <a:t>penemu roda</a:t>
            </a:r>
            <a:r>
              <a:rPr lang="id-ID" sz="2000" smtClean="0">
                <a:solidFill>
                  <a:srgbClr val="003300"/>
                </a:solidFill>
                <a:latin typeface="Tahoma" pitchFamily="34" charset="0"/>
                <a:cs typeface="Tahoma" pitchFamily="34" charset="0"/>
              </a:rPr>
              <a:t>, peningkatan produktifitas pertanian melalui </a:t>
            </a:r>
            <a:r>
              <a:rPr lang="id-ID" sz="2000" smtClean="0">
                <a:solidFill>
                  <a:srgbClr val="FF0000"/>
                </a:solidFill>
                <a:latin typeface="Tahoma" pitchFamily="34" charset="0"/>
                <a:cs typeface="Tahoma" pitchFamily="34" charset="0"/>
              </a:rPr>
              <a:t>penciptaan irigasi</a:t>
            </a:r>
            <a:r>
              <a:rPr lang="id-ID" sz="2000" smtClean="0">
                <a:solidFill>
                  <a:srgbClr val="003300"/>
                </a:solidFill>
                <a:latin typeface="Tahoma" pitchFamily="34" charset="0"/>
                <a:cs typeface="Tahoma" pitchFamily="34" charset="0"/>
              </a:rPr>
              <a:t>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a:t>
            </a:r>
            <a:r>
              <a:rPr lang="id-ID" sz="2000" smtClean="0">
                <a:solidFill>
                  <a:srgbClr val="FF0000"/>
                </a:solidFill>
                <a:latin typeface="Tahoma" pitchFamily="34" charset="0"/>
                <a:cs typeface="Tahoma" pitchFamily="34" charset="0"/>
              </a:rPr>
              <a:t>Ekonomi tumbuh pesat</a:t>
            </a:r>
            <a:r>
              <a:rPr lang="id-ID" sz="2000" smtClean="0">
                <a:solidFill>
                  <a:srgbClr val="003300"/>
                </a:solidFill>
                <a:latin typeface="Tahoma" pitchFamily="34" charset="0"/>
                <a:cs typeface="Tahoma" pitchFamily="34" charset="0"/>
              </a:rPr>
              <a:t>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hancur karena tdk dapat mengatasi persoalan </a:t>
            </a:r>
            <a:r>
              <a:rPr lang="id-ID" sz="2000" smtClean="0">
                <a:solidFill>
                  <a:srgbClr val="0000CC"/>
                </a:solidFill>
                <a:latin typeface="Tahoma" pitchFamily="34" charset="0"/>
                <a:cs typeface="Tahoma" pitchFamily="34" charset="0"/>
              </a:rPr>
              <a:t>degradasi lingkungan</a:t>
            </a:r>
            <a:r>
              <a:rPr lang="id-ID" sz="2000" smtClean="0">
                <a:solidFill>
                  <a:srgbClr val="003300"/>
                </a:solidFill>
                <a:latin typeface="Tahoma" pitchFamily="34" charset="0"/>
                <a:cs typeface="Tahoma" pitchFamily="34" charset="0"/>
              </a:rPr>
              <a:t> (peningkatan kadar garam sebagai konsekuensi sistem irigasi yang dikembangkan). </a:t>
            </a:r>
          </a:p>
          <a:p>
            <a:pPr algn="just" eaLnBrk="1" hangingPunct="1"/>
            <a:endParaRPr lang="id-ID" sz="1600" smtClean="0">
              <a:solidFill>
                <a:srgbClr val="003300"/>
              </a:solidFill>
              <a:latin typeface="Tahoma" pitchFamily="34" charset="0"/>
              <a:cs typeface="Tahoma" pitchFamily="34" charset="0"/>
            </a:endParaRPr>
          </a:p>
          <a:p>
            <a:pPr algn="just" eaLnBrk="1" hangingPunct="1"/>
            <a:r>
              <a:rPr lang="id-ID" sz="2000" smtClean="0">
                <a:solidFill>
                  <a:srgbClr val="003300"/>
                </a:solidFill>
                <a:latin typeface="Tahoma" pitchFamily="34" charset="0"/>
                <a:cs typeface="Tahoma" pitchFamily="34" charset="0"/>
              </a:rPr>
              <a:t>Bangsa Maya (Kepulauan Pasifik) mencapai kejayaan pada periode tahun 250 hingga 900 M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Pulau Easter pada tahun 400 berpenduduk 20.000 orang (pada waktu yang sama London &amp; New York baru berpenduduk 15.000 orang)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a:t>
            </a:r>
            <a:r>
              <a:rPr lang="id-ID" sz="2000" smtClean="0">
                <a:solidFill>
                  <a:srgbClr val="FF0000"/>
                </a:solidFill>
                <a:latin typeface="Tahoma" pitchFamily="34" charset="0"/>
                <a:cs typeface="Tahoma" pitchFamily="34" charset="0"/>
              </a:rPr>
              <a:t>Ekonomi tumbuh pesat</a:t>
            </a:r>
            <a:r>
              <a:rPr lang="id-ID" sz="2000" smtClean="0">
                <a:solidFill>
                  <a:srgbClr val="003300"/>
                </a:solidFill>
                <a:latin typeface="Tahoma" pitchFamily="34" charset="0"/>
                <a:cs typeface="Tahoma" pitchFamily="34" charset="0"/>
              </a:rPr>
              <a:t>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sym typeface="Wingdings" pitchFamily="2" charset="2"/>
              </a:rPr>
              <a:t> </a:t>
            </a:r>
            <a:r>
              <a:rPr lang="id-ID" sz="2000" smtClean="0">
                <a:solidFill>
                  <a:srgbClr val="003300"/>
                </a:solidFill>
                <a:latin typeface="Tahoma" pitchFamily="34" charset="0"/>
                <a:cs typeface="Tahoma" pitchFamily="34" charset="0"/>
              </a:rPr>
              <a:t>diikuti laju </a:t>
            </a:r>
            <a:r>
              <a:rPr lang="id-ID" sz="2000" smtClean="0">
                <a:solidFill>
                  <a:srgbClr val="0000CC"/>
                </a:solidFill>
                <a:latin typeface="Tahoma" pitchFamily="34" charset="0"/>
                <a:cs typeface="Tahoma" pitchFamily="34" charset="0"/>
              </a:rPr>
              <a:t>deforestrasi dan erosi</a:t>
            </a:r>
            <a:r>
              <a:rPr lang="id-ID" sz="2000" smtClean="0">
                <a:solidFill>
                  <a:srgbClr val="003300"/>
                </a:solidFill>
                <a:latin typeface="Tahoma" pitchFamily="34" charset="0"/>
                <a:cs typeface="Tahoma" pitchFamily="34" charset="0"/>
              </a:rPr>
              <a:t> yang tinggi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terjadi </a:t>
            </a:r>
            <a:r>
              <a:rPr lang="id-ID" sz="2000" smtClean="0">
                <a:solidFill>
                  <a:srgbClr val="FF0000"/>
                </a:solidFill>
                <a:latin typeface="Tahoma" pitchFamily="34" charset="0"/>
                <a:cs typeface="Tahoma" pitchFamily="34" charset="0"/>
              </a:rPr>
              <a:t>kelangkaan pangan</a:t>
            </a:r>
            <a:r>
              <a:rPr lang="id-ID" sz="2000" smtClean="0">
                <a:solidFill>
                  <a:srgbClr val="003300"/>
                </a:solidFill>
                <a:latin typeface="Tahoma" pitchFamily="34" charset="0"/>
                <a:cs typeface="Tahoma" pitchFamily="34" charset="0"/>
              </a:rPr>
              <a:t>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terjadi konflik antar daerah memperebutkan pangan </a:t>
            </a:r>
            <a:r>
              <a:rPr lang="id-ID" sz="2000" smtClean="0">
                <a:solidFill>
                  <a:srgbClr val="0000CC"/>
                </a:solidFill>
                <a:latin typeface="Tahoma" pitchFamily="34" charset="0"/>
                <a:cs typeface="Tahoma" pitchFamily="34" charset="0"/>
                <a:sym typeface="Wingdings" pitchFamily="2" charset="2"/>
              </a:rPr>
              <a:t></a:t>
            </a:r>
            <a:r>
              <a:rPr lang="id-ID" sz="2000" smtClean="0">
                <a:solidFill>
                  <a:srgbClr val="003300"/>
                </a:solidFill>
                <a:latin typeface="Tahoma" pitchFamily="34" charset="0"/>
                <a:cs typeface="Tahoma" pitchFamily="34" charset="0"/>
              </a:rPr>
              <a:t> Akhirnya, peradaban bangsa hancur. </a:t>
            </a:r>
          </a:p>
          <a:p>
            <a:pPr algn="just" eaLnBrk="1" hangingPunct="1"/>
            <a:endParaRPr lang="id-ID" sz="1600" smtClean="0">
              <a:solidFill>
                <a:srgbClr val="003300"/>
              </a:solidFill>
              <a:latin typeface="Tahoma" pitchFamily="34" charset="0"/>
              <a:cs typeface="Tahoma" pitchFamily="34" charset="0"/>
            </a:endParaRPr>
          </a:p>
          <a:p>
            <a:pPr algn="just" eaLnBrk="1" hangingPunct="1"/>
            <a:r>
              <a:rPr lang="id-ID" sz="2000" smtClean="0">
                <a:solidFill>
                  <a:srgbClr val="003300"/>
                </a:solidFill>
                <a:latin typeface="Tahoma" pitchFamily="34" charset="0"/>
                <a:cs typeface="Tahoma" pitchFamily="34" charset="0"/>
              </a:rPr>
              <a:t>Coba analisis penyebab kehancuran Sriwijaya, Singasari, Majapahit, atau bangsa Aad, Tsamud, dll. Jangan2 ada kemiripan dengan kehancuran dua bangsa di atas?</a:t>
            </a:r>
            <a:endParaRPr lang="id-ID" sz="2000">
              <a:solidFill>
                <a:srgbClr val="0033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p:cNvSpPr txBox="1">
            <a:spLocks noChangeArrowheads="1"/>
          </p:cNvSpPr>
          <p:nvPr/>
        </p:nvSpPr>
        <p:spPr bwMode="auto">
          <a:xfrm>
            <a:off x="381000" y="1828800"/>
            <a:ext cx="8534400" cy="4597400"/>
          </a:xfrm>
          <a:prstGeom prst="rect">
            <a:avLst/>
          </a:prstGeom>
          <a:noFill/>
          <a:ln w="9525">
            <a:noFill/>
            <a:miter lim="800000"/>
            <a:headEnd/>
            <a:tailEnd/>
          </a:ln>
        </p:spPr>
        <p:txBody>
          <a:bodyPr>
            <a:spAutoFit/>
          </a:bodyPr>
          <a:lstStyle/>
          <a:p>
            <a:pPr algn="just" eaLnBrk="1" hangingPunct="1"/>
            <a:r>
              <a:rPr lang="en-US" sz="2400" b="1">
                <a:solidFill>
                  <a:srgbClr val="0000CC"/>
                </a:solidFill>
                <a:latin typeface="Tahoma" pitchFamily="34" charset="0"/>
                <a:cs typeface="Tahoma" pitchFamily="34" charset="0"/>
              </a:rPr>
              <a:t>Indonesia saat ini sedang menuju kehancuran!</a:t>
            </a:r>
            <a:r>
              <a:rPr lang="en-US" sz="2400">
                <a:solidFill>
                  <a:srgbClr val="003300"/>
                </a:solidFill>
                <a:latin typeface="Tahoma" pitchFamily="34" charset="0"/>
                <a:cs typeface="Tahoma" pitchFamily="34" charset="0"/>
              </a:rPr>
              <a:t> </a:t>
            </a:r>
          </a:p>
          <a:p>
            <a:pPr algn="just" eaLnBrk="1" hangingPunct="1"/>
            <a:r>
              <a:rPr lang="en-US" sz="2400">
                <a:solidFill>
                  <a:srgbClr val="0000CC"/>
                </a:solidFill>
                <a:latin typeface="Tahoma" pitchFamily="34" charset="0"/>
                <a:cs typeface="Tahoma" pitchFamily="34" charset="0"/>
              </a:rPr>
              <a:t>Tanda-tandanya</a:t>
            </a:r>
            <a:r>
              <a:rPr lang="en-US" sz="2400">
                <a:solidFill>
                  <a:srgbClr val="003300"/>
                </a:solidFill>
                <a:latin typeface="Tahoma" pitchFamily="34" charset="0"/>
                <a:cs typeface="Tahoma" pitchFamily="34" charset="0"/>
              </a:rPr>
              <a:t> </a:t>
            </a:r>
            <a:r>
              <a:rPr lang="en-US" sz="2400">
                <a:solidFill>
                  <a:srgbClr val="0000CC"/>
                </a:solidFill>
                <a:latin typeface="Tahoma" pitchFamily="34" charset="0"/>
                <a:cs typeface="Tahoma" pitchFamily="34" charset="0"/>
                <a:sym typeface="Wingdings" pitchFamily="2" charset="2"/>
              </a:rPr>
              <a:t></a:t>
            </a:r>
            <a:r>
              <a:rPr lang="en-US" sz="2400">
                <a:solidFill>
                  <a:srgbClr val="003300"/>
                </a:solidFill>
                <a:latin typeface="Tahoma" pitchFamily="34" charset="0"/>
                <a:cs typeface="Tahoma" pitchFamily="34" charset="0"/>
              </a:rPr>
              <a:t> Pertumbuhan ekonomi kembali menggeliat tumbuh sebesar 6,3%, tapi </a:t>
            </a:r>
            <a:r>
              <a:rPr lang="en-US" sz="2400">
                <a:solidFill>
                  <a:srgbClr val="FF0000"/>
                </a:solidFill>
                <a:latin typeface="Tahoma" pitchFamily="34" charset="0"/>
                <a:cs typeface="Tahoma" pitchFamily="34" charset="0"/>
              </a:rPr>
              <a:t>kemampuan SDAL menopang kegiatan ekonomi terus menurun</a:t>
            </a:r>
            <a:r>
              <a:rPr lang="en-US" sz="2400">
                <a:solidFill>
                  <a:srgbClr val="003300"/>
                </a:solidFill>
                <a:latin typeface="Tahoma" pitchFamily="34" charset="0"/>
                <a:cs typeface="Tahoma" pitchFamily="34" charset="0"/>
              </a:rPr>
              <a:t> sejalan dengan laju eksploitasi yang semakin meningkat. </a:t>
            </a:r>
          </a:p>
          <a:p>
            <a:pPr algn="just" eaLnBrk="1" hangingPunct="1"/>
            <a:endParaRPr lang="en-US" sz="1600">
              <a:solidFill>
                <a:srgbClr val="003300"/>
              </a:solidFill>
              <a:latin typeface="Tahoma" pitchFamily="34" charset="0"/>
              <a:cs typeface="Tahoma" pitchFamily="34" charset="0"/>
            </a:endParaRPr>
          </a:p>
          <a:p>
            <a:pPr algn="just" eaLnBrk="1" hangingPunct="1"/>
            <a:r>
              <a:rPr lang="en-US" sz="2400" i="1">
                <a:solidFill>
                  <a:srgbClr val="FF0000"/>
                </a:solidFill>
                <a:latin typeface="Tahoma" pitchFamily="34" charset="0"/>
                <a:cs typeface="Tahoma" pitchFamily="34" charset="0"/>
              </a:rPr>
              <a:t>We should learn from China, how to be able to survive, to provide food for about 1.5 billion people</a:t>
            </a:r>
            <a:r>
              <a:rPr lang="en-US" sz="2400">
                <a:solidFill>
                  <a:srgbClr val="FF0000"/>
                </a:solidFill>
                <a:latin typeface="Tahoma" pitchFamily="34" charset="0"/>
                <a:cs typeface="Tahoma" pitchFamily="34" charset="0"/>
              </a:rPr>
              <a:t>.</a:t>
            </a:r>
            <a:r>
              <a:rPr lang="en-US" sz="2400">
                <a:solidFill>
                  <a:srgbClr val="003300"/>
                </a:solidFill>
                <a:latin typeface="Tahoma" pitchFamily="34" charset="0"/>
                <a:cs typeface="Tahoma" pitchFamily="34" charset="0"/>
              </a:rPr>
              <a:t> </a:t>
            </a:r>
          </a:p>
          <a:p>
            <a:pPr algn="just" eaLnBrk="1" hangingPunct="1"/>
            <a:endParaRPr lang="en-US" sz="1600">
              <a:solidFill>
                <a:srgbClr val="003300"/>
              </a:solidFill>
              <a:latin typeface="Tahoma" pitchFamily="34" charset="0"/>
              <a:cs typeface="Tahoma" pitchFamily="34" charset="0"/>
            </a:endParaRPr>
          </a:p>
          <a:p>
            <a:pPr algn="just" eaLnBrk="1" hangingPunct="1"/>
            <a:r>
              <a:rPr lang="en-US" sz="2400">
                <a:solidFill>
                  <a:srgbClr val="003300"/>
                </a:solidFill>
                <a:latin typeface="Tahoma" pitchFamily="34" charset="0"/>
                <a:cs typeface="Tahoma" pitchFamily="34" charset="0"/>
              </a:rPr>
              <a:t>Para ekonom China mengembangkan ekonomi yang berbasis pada sumberdaya alam yang diawali dengan pemberian nilai/pemaknaan atas SDAL tersebut secara benar. </a:t>
            </a:r>
            <a:r>
              <a:rPr lang="en-US" sz="2400" b="1" i="1">
                <a:solidFill>
                  <a:srgbClr val="0000CC"/>
                </a:solidFill>
                <a:latin typeface="Tahoma" pitchFamily="34" charset="0"/>
                <a:cs typeface="Tahoma" pitchFamily="34" charset="0"/>
              </a:rPr>
              <a:t>The economy must be designed for the earth!!</a:t>
            </a:r>
          </a:p>
        </p:txBody>
      </p:sp>
      <p:sp>
        <p:nvSpPr>
          <p:cNvPr id="10243" name="Rectangle 4"/>
          <p:cNvSpPr>
            <a:spLocks noChangeArrowheads="1"/>
          </p:cNvSpPr>
          <p:nvPr/>
        </p:nvSpPr>
        <p:spPr bwMode="auto">
          <a:xfrm>
            <a:off x="1828800" y="381000"/>
            <a:ext cx="5592763" cy="701675"/>
          </a:xfrm>
          <a:prstGeom prst="rect">
            <a:avLst/>
          </a:prstGeom>
          <a:noFill/>
          <a:ln w="9525">
            <a:noFill/>
            <a:miter lim="800000"/>
            <a:headEnd/>
            <a:tailEnd/>
          </a:ln>
        </p:spPr>
        <p:txBody>
          <a:bodyPr wrap="none">
            <a:spAutoFit/>
          </a:bodyPr>
          <a:lstStyle/>
          <a:p>
            <a:pPr algn="ctr" eaLnBrk="1" hangingPunct="1"/>
            <a:r>
              <a:rPr lang="en-US" sz="4000" b="1">
                <a:solidFill>
                  <a:srgbClr val="003300"/>
                </a:solidFill>
                <a:latin typeface="Tahoma" pitchFamily="34" charset="0"/>
                <a:cs typeface="Tahoma" pitchFamily="34" charset="0"/>
              </a:rPr>
              <a:t>Menuju Kehancuran?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228600" y="1752600"/>
            <a:ext cx="8686800" cy="4724400"/>
          </a:xfrm>
          <a:prstGeom prst="rect">
            <a:avLst/>
          </a:prstGeom>
          <a:noFill/>
          <a:ln w="9525">
            <a:noFill/>
            <a:miter lim="800000"/>
            <a:headEnd/>
            <a:tailEnd/>
          </a:ln>
        </p:spPr>
        <p:txBody>
          <a:bodyPr>
            <a:spAutoFit/>
          </a:bodyPr>
          <a:lstStyle/>
          <a:p>
            <a:pPr marL="174625" indent="-174625" algn="just" eaLnBrk="1" hangingPunct="1">
              <a:buFont typeface="Arial" charset="0"/>
              <a:buChar char="•"/>
            </a:pPr>
            <a:r>
              <a:rPr lang="en-US" sz="2000">
                <a:solidFill>
                  <a:srgbClr val="003300"/>
                </a:solidFill>
                <a:latin typeface="Tahoma" pitchFamily="34" charset="0"/>
                <a:cs typeface="Tahoma" pitchFamily="34" charset="0"/>
              </a:rPr>
              <a:t>SDAL merupakan </a:t>
            </a:r>
            <a:r>
              <a:rPr lang="en-US" sz="2000">
                <a:solidFill>
                  <a:srgbClr val="FF0000"/>
                </a:solidFill>
                <a:latin typeface="Tahoma" pitchFamily="34" charset="0"/>
                <a:cs typeface="Tahoma" pitchFamily="34" charset="0"/>
              </a:rPr>
              <a:t>faktor produksi penting</a:t>
            </a:r>
            <a:r>
              <a:rPr lang="en-US" sz="2000">
                <a:solidFill>
                  <a:srgbClr val="003300"/>
                </a:solidFill>
                <a:latin typeface="Tahoma" pitchFamily="34" charset="0"/>
                <a:cs typeface="Tahoma" pitchFamily="34" charset="0"/>
              </a:rPr>
              <a:t> dalam menjalankan roda ekonomi dan pembangunan</a:t>
            </a:r>
          </a:p>
          <a:p>
            <a:pPr marL="174625" indent="-174625" algn="just" eaLnBrk="1" hangingPunct="1">
              <a:buFont typeface="Arial" charset="0"/>
              <a:buNone/>
            </a:pPr>
            <a:endParaRPr lang="en-US" sz="1200">
              <a:solidFill>
                <a:srgbClr val="003300"/>
              </a:solidFill>
              <a:latin typeface="Tahoma" pitchFamily="34" charset="0"/>
              <a:cs typeface="Tahoma" pitchFamily="34" charset="0"/>
            </a:endParaRPr>
          </a:p>
          <a:p>
            <a:pPr marL="174625" indent="-174625" algn="just" eaLnBrk="1" hangingPunct="1">
              <a:buFont typeface="Arial" charset="0"/>
              <a:buChar char="•"/>
            </a:pPr>
            <a:r>
              <a:rPr lang="en-US" sz="2000">
                <a:solidFill>
                  <a:srgbClr val="003300"/>
                </a:solidFill>
                <a:latin typeface="Tahoma" pitchFamily="34" charset="0"/>
                <a:cs typeface="Tahoma" pitchFamily="34" charset="0"/>
              </a:rPr>
              <a:t>SDAL menghasilkan barang yang dapat dikonsumsi lagsung sebagai sumber energi</a:t>
            </a:r>
          </a:p>
          <a:p>
            <a:pPr marL="631825" lvl="1" indent="-174625" algn="just" eaLnBrk="1" hangingPunct="1">
              <a:buFont typeface="Arial" charset="0"/>
              <a:buChar char="•"/>
            </a:pPr>
            <a:r>
              <a:rPr lang="en-US" sz="2000">
                <a:solidFill>
                  <a:srgbClr val="003300"/>
                </a:solidFill>
                <a:latin typeface="Tahoma" pitchFamily="34" charset="0"/>
                <a:cs typeface="Tahoma" pitchFamily="34" charset="0"/>
              </a:rPr>
              <a:t>Hutan menghasilkan kayu &amp; Laut menyediakan ikan</a:t>
            </a:r>
          </a:p>
          <a:p>
            <a:pPr marL="631825" lvl="1" indent="-174625" algn="just" eaLnBrk="1" hangingPunct="1">
              <a:buFont typeface="Arial" charset="0"/>
              <a:buChar char="•"/>
            </a:pPr>
            <a:r>
              <a:rPr lang="en-US" sz="2000">
                <a:solidFill>
                  <a:srgbClr val="003300"/>
                </a:solidFill>
                <a:latin typeface="Tahoma" pitchFamily="34" charset="0"/>
                <a:cs typeface="Tahoma" pitchFamily="34" charset="0"/>
              </a:rPr>
              <a:t>Bumi menghasilkan bahan mineral, air tanah</a:t>
            </a:r>
          </a:p>
          <a:p>
            <a:pPr marL="631825" lvl="1" indent="-174625" algn="just" eaLnBrk="1" hangingPunct="1">
              <a:buFont typeface="Arial" charset="0"/>
              <a:buChar char="•"/>
            </a:pPr>
            <a:r>
              <a:rPr lang="en-US" sz="2000">
                <a:solidFill>
                  <a:srgbClr val="003300"/>
                </a:solidFill>
                <a:latin typeface="Tahoma" pitchFamily="34" charset="0"/>
                <a:cs typeface="Tahoma" pitchFamily="34" charset="0"/>
              </a:rPr>
              <a:t>Hutan mangrove menghasilkan kayu bakau</a:t>
            </a:r>
          </a:p>
          <a:p>
            <a:pPr marL="631825" lvl="1" indent="-174625" algn="just" eaLnBrk="1" hangingPunct="1">
              <a:buFont typeface="Arial" charset="0"/>
              <a:buChar char="•"/>
            </a:pPr>
            <a:r>
              <a:rPr lang="en-US" sz="2000">
                <a:solidFill>
                  <a:srgbClr val="003300"/>
                </a:solidFill>
                <a:latin typeface="Tahoma" pitchFamily="34" charset="0"/>
                <a:cs typeface="Tahoma" pitchFamily="34" charset="0"/>
              </a:rPr>
              <a:t>Terumbu karang menghasilkan ikan, karang dll</a:t>
            </a:r>
          </a:p>
          <a:p>
            <a:pPr marL="631825" lvl="1" indent="-174625" algn="just" eaLnBrk="1" hangingPunct="1">
              <a:buFont typeface="Arial" charset="0"/>
              <a:buNone/>
            </a:pPr>
            <a:endParaRPr lang="en-US" sz="1200">
              <a:solidFill>
                <a:srgbClr val="003300"/>
              </a:solidFill>
              <a:latin typeface="Tahoma" pitchFamily="34" charset="0"/>
              <a:cs typeface="Tahoma" pitchFamily="34" charset="0"/>
            </a:endParaRPr>
          </a:p>
          <a:p>
            <a:pPr marL="174625" indent="-174625" algn="just" eaLnBrk="1" hangingPunct="1">
              <a:buFont typeface="Arial" charset="0"/>
              <a:buChar char="•"/>
            </a:pPr>
            <a:r>
              <a:rPr lang="en-US" sz="2000">
                <a:solidFill>
                  <a:srgbClr val="003300"/>
                </a:solidFill>
                <a:latin typeface="Tahoma" pitchFamily="34" charset="0"/>
                <a:cs typeface="Tahoma" pitchFamily="34" charset="0"/>
              </a:rPr>
              <a:t>SDAL merupakan penyedia jasa lingkungan yang memberi bentuk manfaat lain yang berasal dari fungsi ekologis sistem lingkungan:</a:t>
            </a:r>
          </a:p>
          <a:p>
            <a:pPr marL="631825" lvl="1" indent="-174625" algn="just" eaLnBrk="1" hangingPunct="1">
              <a:buFont typeface="Arial" charset="0"/>
              <a:buChar char="•"/>
            </a:pPr>
            <a:r>
              <a:rPr lang="en-US" sz="2000">
                <a:solidFill>
                  <a:srgbClr val="003300"/>
                </a:solidFill>
                <a:latin typeface="Tahoma" pitchFamily="34" charset="0"/>
                <a:cs typeface="Tahoma" pitchFamily="34" charset="0"/>
              </a:rPr>
              <a:t>Hutan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sumber mata air, ketenangan, pengatur iklim, keindahan, nilai spiritual, sumber inspirasi, nilai budaya, habiat flora/fauna dll</a:t>
            </a:r>
          </a:p>
          <a:p>
            <a:pPr marL="631825" lvl="1" indent="-174625" algn="just" eaLnBrk="1" hangingPunct="1">
              <a:buFont typeface="Arial" charset="0"/>
              <a:buChar char="•"/>
            </a:pPr>
            <a:r>
              <a:rPr lang="en-US" sz="2000">
                <a:solidFill>
                  <a:srgbClr val="003300"/>
                </a:solidFill>
                <a:latin typeface="Tahoma" pitchFamily="34" charset="0"/>
                <a:cs typeface="Tahoma" pitchFamily="34" charset="0"/>
                <a:sym typeface="Wingdings" pitchFamily="2" charset="2"/>
              </a:rPr>
              <a:t>Mangrove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tempat mijah ikan, tempat pengasuhan ikan, mencari makan ikan, pencegah abrasi, dll</a:t>
            </a:r>
            <a:endParaRPr lang="en-US" sz="2000">
              <a:solidFill>
                <a:srgbClr val="003300"/>
              </a:solidFill>
              <a:latin typeface="Tahoma" pitchFamily="34" charset="0"/>
              <a:cs typeface="Tahoma" pitchFamily="34" charset="0"/>
            </a:endParaRPr>
          </a:p>
        </p:txBody>
      </p:sp>
      <p:sp>
        <p:nvSpPr>
          <p:cNvPr id="11267" name="TextBox 7"/>
          <p:cNvSpPr txBox="1">
            <a:spLocks noChangeArrowheads="1"/>
          </p:cNvSpPr>
          <p:nvPr/>
        </p:nvSpPr>
        <p:spPr bwMode="auto">
          <a:xfrm>
            <a:off x="381000" y="0"/>
            <a:ext cx="8610600" cy="13112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cs typeface="Tahoma" pitchFamily="34" charset="0"/>
              </a:rPr>
              <a:t>Nilai SDAL apa yang Harus Diapresiasi? (1)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7"/>
          <p:cNvSpPr txBox="1">
            <a:spLocks noChangeArrowheads="1"/>
          </p:cNvSpPr>
          <p:nvPr/>
        </p:nvSpPr>
        <p:spPr bwMode="auto">
          <a:xfrm>
            <a:off x="762000" y="0"/>
            <a:ext cx="7772400" cy="13112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cs typeface="Tahoma" pitchFamily="34" charset="0"/>
              </a:rPr>
              <a:t>Nilai SDAL apa yang Harus Diapresiasi? (2)</a:t>
            </a:r>
          </a:p>
        </p:txBody>
      </p:sp>
      <p:sp>
        <p:nvSpPr>
          <p:cNvPr id="12291" name="TextBox 4"/>
          <p:cNvSpPr txBox="1">
            <a:spLocks noChangeArrowheads="1"/>
          </p:cNvSpPr>
          <p:nvPr/>
        </p:nvSpPr>
        <p:spPr bwMode="auto">
          <a:xfrm>
            <a:off x="152400" y="1600200"/>
            <a:ext cx="8763000" cy="5105400"/>
          </a:xfrm>
          <a:prstGeom prst="rect">
            <a:avLst/>
          </a:prstGeom>
          <a:noFill/>
          <a:ln w="9525">
            <a:noFill/>
            <a:miter lim="800000"/>
            <a:headEnd/>
            <a:tailEnd/>
          </a:ln>
        </p:spPr>
        <p:txBody>
          <a:bodyPr>
            <a:spAutoFit/>
          </a:bodyPr>
          <a:lstStyle/>
          <a:p>
            <a:pPr algn="just">
              <a:tabLst>
                <a:tab pos="274638" algn="l"/>
              </a:tabLst>
            </a:pPr>
            <a:r>
              <a:rPr lang="en-US" sz="2000">
                <a:solidFill>
                  <a:srgbClr val="003300"/>
                </a:solidFill>
                <a:latin typeface="Tahoma" pitchFamily="34" charset="0"/>
                <a:cs typeface="Tahoma" pitchFamily="34" charset="0"/>
              </a:rPr>
              <a:t>SDAL memiliki manfaat potensial yang mungkin baru diketahui di masa yang akan datang</a:t>
            </a:r>
          </a:p>
          <a:p>
            <a:pPr algn="just">
              <a:tabLst>
                <a:tab pos="274638" algn="l"/>
              </a:tabLst>
            </a:pPr>
            <a:endParaRPr lang="en-US" sz="900">
              <a:solidFill>
                <a:srgbClr val="003300"/>
              </a:solidFill>
              <a:latin typeface="Tahoma" pitchFamily="34" charset="0"/>
              <a:cs typeface="Tahoma" pitchFamily="34" charset="0"/>
            </a:endParaRPr>
          </a:p>
          <a:p>
            <a:pPr algn="just">
              <a:tabLst>
                <a:tab pos="274638" algn="l"/>
              </a:tabLst>
            </a:pPr>
            <a:r>
              <a:rPr lang="en-US" sz="2000">
                <a:solidFill>
                  <a:srgbClr val="003300"/>
                </a:solidFill>
                <a:latin typeface="Tahoma" pitchFamily="34" charset="0"/>
                <a:cs typeface="Tahoma" pitchFamily="34" charset="0"/>
              </a:rPr>
              <a:t>SDAL perlu diapreasiasi keberadaannya agar dapat diwariskan kepada generasi mendatang</a:t>
            </a:r>
          </a:p>
          <a:p>
            <a:pPr algn="just" eaLnBrk="1" hangingPunct="1">
              <a:tabLst>
                <a:tab pos="274638" algn="l"/>
              </a:tabLst>
            </a:pPr>
            <a:endParaRPr lang="en-US" sz="1000" b="1" i="1">
              <a:solidFill>
                <a:srgbClr val="003300"/>
              </a:solidFill>
              <a:latin typeface="Tahoma" pitchFamily="34" charset="0"/>
              <a:cs typeface="Tahoma" pitchFamily="34" charset="0"/>
            </a:endParaRPr>
          </a:p>
          <a:p>
            <a:pPr algn="just" eaLnBrk="1" hangingPunct="1">
              <a:tabLst>
                <a:tab pos="274638" algn="l"/>
              </a:tabLst>
            </a:pPr>
            <a:r>
              <a:rPr lang="en-US" sz="2000" b="1">
                <a:solidFill>
                  <a:srgbClr val="FF0000"/>
                </a:solidFill>
                <a:latin typeface="Tahoma" pitchFamily="34" charset="0"/>
                <a:cs typeface="Tahoma" pitchFamily="34" charset="0"/>
              </a:rPr>
              <a:t>Nilai SDAL merupakan total dari barang dan jasa yang perlu diapresiasi tersebut</a:t>
            </a:r>
          </a:p>
          <a:p>
            <a:pPr algn="just" eaLnBrk="1" hangingPunct="1">
              <a:tabLst>
                <a:tab pos="274638" algn="l"/>
              </a:tabLst>
            </a:pPr>
            <a:endParaRPr lang="en-US" sz="1000">
              <a:solidFill>
                <a:srgbClr val="FF0000"/>
              </a:solidFill>
              <a:latin typeface="Tahoma" pitchFamily="34" charset="0"/>
              <a:cs typeface="Tahoma" pitchFamily="34" charset="0"/>
            </a:endParaRPr>
          </a:p>
          <a:p>
            <a:pPr algn="just" eaLnBrk="1" hangingPunct="1">
              <a:tabLst>
                <a:tab pos="274638" algn="l"/>
              </a:tabLst>
            </a:pPr>
            <a:r>
              <a:rPr lang="en-US" sz="2000" b="1" u="sng">
                <a:solidFill>
                  <a:srgbClr val="0000CC"/>
                </a:solidFill>
                <a:latin typeface="Tahoma" pitchFamily="34" charset="0"/>
                <a:cs typeface="Tahoma" pitchFamily="34" charset="0"/>
              </a:rPr>
              <a:t>Tolok Ukur Nilai:</a:t>
            </a:r>
          </a:p>
          <a:p>
            <a:pPr algn="just" eaLnBrk="1" hangingPunct="1">
              <a:buFont typeface="Arial" charset="0"/>
              <a:buChar char="•"/>
              <a:tabLst>
                <a:tab pos="274638" algn="l"/>
              </a:tabLst>
            </a:pPr>
            <a:r>
              <a:rPr lang="en-US" sz="2000">
                <a:solidFill>
                  <a:srgbClr val="003300"/>
                </a:solidFill>
                <a:latin typeface="Tahoma" pitchFamily="34" charset="0"/>
                <a:cs typeface="Tahoma" pitchFamily="34" charset="0"/>
              </a:rPr>
              <a:t>  SDAL memiliki fungsi ekologis &amp; ekonomis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perlu diapreasiasi untuk 	mencapai kesejahteraan umat manusia</a:t>
            </a:r>
          </a:p>
          <a:p>
            <a:pPr algn="just" eaLnBrk="1" hangingPunct="1">
              <a:buFont typeface="Arial" charset="0"/>
              <a:buChar char="•"/>
              <a:tabLst>
                <a:tab pos="274638" algn="l"/>
              </a:tabLst>
            </a:pPr>
            <a:r>
              <a:rPr lang="en-US" sz="2000">
                <a:solidFill>
                  <a:srgbClr val="003300"/>
                </a:solidFill>
                <a:latin typeface="Tahoma" pitchFamily="34" charset="0"/>
                <a:cs typeface="Tahoma" pitchFamily="34" charset="0"/>
                <a:sym typeface="Wingdings" pitchFamily="2" charset="2"/>
              </a:rPr>
              <a:t>  Untuk kemudahan apresiasi nilai SDAL (ekologis &amp; ekonomi) perlu 	tolok ukur yang relatif mudah dan dapat diterima dilihat dari berbagai 	sudut pandang keilmuan </a:t>
            </a:r>
          </a:p>
          <a:p>
            <a:pPr marL="631825" lvl="1" indent="-174625" algn="just" eaLnBrk="1" hangingPunct="1">
              <a:buFont typeface="Wingdings" pitchFamily="2" charset="2"/>
              <a:buNone/>
              <a:tabLst>
                <a:tab pos="274638" algn="l"/>
              </a:tabLst>
            </a:pP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Tolok ukur dimaksud adalah ‘</a:t>
            </a:r>
            <a:r>
              <a:rPr lang="en-US" sz="2000">
                <a:solidFill>
                  <a:srgbClr val="FF0000"/>
                </a:solidFill>
                <a:latin typeface="Tahoma" pitchFamily="34" charset="0"/>
                <a:cs typeface="Tahoma" pitchFamily="34" charset="0"/>
                <a:sym typeface="Wingdings" pitchFamily="2" charset="2"/>
              </a:rPr>
              <a:t>price tag</a:t>
            </a:r>
            <a:r>
              <a:rPr lang="en-US" sz="2000">
                <a:solidFill>
                  <a:srgbClr val="003300"/>
                </a:solidFill>
                <a:latin typeface="Tahoma" pitchFamily="34" charset="0"/>
                <a:cs typeface="Tahoma" pitchFamily="34" charset="0"/>
                <a:sym typeface="Wingdings" pitchFamily="2" charset="2"/>
              </a:rPr>
              <a:t>’ = </a:t>
            </a:r>
            <a:r>
              <a:rPr lang="en-US" sz="2000">
                <a:solidFill>
                  <a:srgbClr val="FF0000"/>
                </a:solidFill>
                <a:latin typeface="Tahoma" pitchFamily="34" charset="0"/>
                <a:cs typeface="Tahoma" pitchFamily="34" charset="0"/>
                <a:sym typeface="Wingdings" pitchFamily="2" charset="2"/>
              </a:rPr>
              <a:t>harga</a:t>
            </a:r>
            <a:r>
              <a:rPr lang="en-US" sz="2000">
                <a:solidFill>
                  <a:srgbClr val="003300"/>
                </a:solidFill>
                <a:latin typeface="Tahoma" pitchFamily="34" charset="0"/>
                <a:cs typeface="Tahoma" pitchFamily="34" charset="0"/>
                <a:sym typeface="Wingdings" pitchFamily="2" charset="2"/>
              </a:rPr>
              <a:t>, </a:t>
            </a:r>
          </a:p>
          <a:p>
            <a:pPr marL="631825" lvl="1" indent="-174625" algn="just" eaLnBrk="1" hangingPunct="1">
              <a:buFont typeface="Wingdings" pitchFamily="2" charset="2"/>
              <a:buNone/>
              <a:tabLst>
                <a:tab pos="274638" algn="l"/>
              </a:tabLst>
            </a:pP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harga yang diberikan pada SDAL dapat dianggap sebagai nilai 	(value) ekonomi dari SDAL tsb.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577</TotalTime>
  <Words>1635</Words>
  <Application>Microsoft Office PowerPoint</Application>
  <PresentationFormat>On-screen Show (4:3)</PresentationFormat>
  <Paragraphs>205</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Slide 1</vt:lpstr>
      <vt:lpstr>Slide 2</vt:lpstr>
      <vt:lpstr>Slide 3</vt:lpstr>
      <vt:lpstr>Slide 4</vt:lpstr>
      <vt:lpstr>Slide 5</vt:lpstr>
      <vt:lpstr>Slide 6</vt:lpstr>
      <vt:lpstr>Slide 7</vt:lpstr>
      <vt:lpstr>Slide 8</vt:lpstr>
      <vt:lpstr>Slide 9</vt:lpstr>
      <vt:lpstr>PENILAIAN BARANG DAN JASA LINGKUNGAN (1)</vt:lpstr>
      <vt:lpstr>PENILAIAN BARANG DAN JASA LINGKUNGAN (2)</vt:lpstr>
      <vt:lpstr>PUBLIC GOODS (1)</vt:lpstr>
      <vt:lpstr>PUBLIC GOODS (2)</vt:lpstr>
      <vt:lpstr>PUBLIC GOODS (3)</vt:lpstr>
      <vt:lpstr>PUBLIC GOODS (4)</vt:lpstr>
      <vt:lpstr>PUBLIC GOODS (5)</vt:lpstr>
      <vt:lpstr>Slide 17</vt:lpstr>
      <vt:lpstr>Slide 18</vt:lpstr>
      <vt:lpstr>Slide 19</vt:lpstr>
      <vt:lpstr>KENAPA PERLU MENILAI JASA LINGKUNGAN (1)??</vt:lpstr>
      <vt:lpstr>KENAPA PERLU MENILAI JASA LINGKUNGAN (1)??</vt:lpstr>
      <vt:lpstr>KENAPA PERLU MENILAI JASA LINGKUNGAN (2)?</vt:lpstr>
      <vt:lpstr>A TYPOLOGY OF ENVIRONMENTAL VALUES (1)</vt:lpstr>
      <vt:lpstr>A TYPOLOGY OF ENVIRONMENTAL VALUES (2)</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Esprimo Mobile</dc:creator>
  <cp:lastModifiedBy>Yuki-chan</cp:lastModifiedBy>
  <cp:revision>39</cp:revision>
  <dcterms:created xsi:type="dcterms:W3CDTF">2008-08-31T03:28:45Z</dcterms:created>
  <dcterms:modified xsi:type="dcterms:W3CDTF">2012-04-03T14:47:11Z</dcterms:modified>
</cp:coreProperties>
</file>